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70" r:id="rId3"/>
    <p:sldId id="257" r:id="rId4"/>
    <p:sldId id="258" r:id="rId5"/>
    <p:sldId id="268" r:id="rId6"/>
    <p:sldId id="267" r:id="rId7"/>
    <p:sldId id="294" r:id="rId8"/>
    <p:sldId id="272" r:id="rId9"/>
    <p:sldId id="276" r:id="rId10"/>
    <p:sldId id="273" r:id="rId11"/>
    <p:sldId id="261" r:id="rId12"/>
    <p:sldId id="265" r:id="rId13"/>
    <p:sldId id="275" r:id="rId14"/>
    <p:sldId id="278" r:id="rId15"/>
    <p:sldId id="279" r:id="rId16"/>
    <p:sldId id="280" r:id="rId17"/>
    <p:sldId id="266" r:id="rId18"/>
    <p:sldId id="260" r:id="rId19"/>
    <p:sldId id="281" r:id="rId20"/>
    <p:sldId id="283" r:id="rId21"/>
    <p:sldId id="262" r:id="rId22"/>
    <p:sldId id="282" r:id="rId23"/>
    <p:sldId id="263" r:id="rId24"/>
    <p:sldId id="295" r:id="rId25"/>
    <p:sldId id="271" r:id="rId26"/>
    <p:sldId id="269" r:id="rId27"/>
    <p:sldId id="284" r:id="rId28"/>
    <p:sldId id="285" r:id="rId29"/>
    <p:sldId id="274" r:id="rId30"/>
    <p:sldId id="293" r:id="rId31"/>
    <p:sldId id="264" r:id="rId32"/>
    <p:sldId id="286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B9611-8FE8-43CB-BDE2-80A6D8028C59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4CF18-B0AE-446F-A8DF-0B87DB01B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D6B2E-3839-4E2D-8743-7F087FEBF0A2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90E5F-5E63-42B4-B8EC-C2AB4972B6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90E5F-5E63-42B4-B8EC-C2AB4972B67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90E5F-5E63-42B4-B8EC-C2AB4972B67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7904B4-8DC9-469C-BA07-072B66784EC7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2E78EC1-BE32-4FEC-9F5F-CA6CA4D35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904B4-8DC9-469C-BA07-072B66784EC7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78EC1-BE32-4FEC-9F5F-CA6CA4D35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904B4-8DC9-469C-BA07-072B66784EC7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78EC1-BE32-4FEC-9F5F-CA6CA4D35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904B4-8DC9-469C-BA07-072B66784EC7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78EC1-BE32-4FEC-9F5F-CA6CA4D355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904B4-8DC9-469C-BA07-072B66784EC7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78EC1-BE32-4FEC-9F5F-CA6CA4D355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904B4-8DC9-469C-BA07-072B66784EC7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78EC1-BE32-4FEC-9F5F-CA6CA4D355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904B4-8DC9-469C-BA07-072B66784EC7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78EC1-BE32-4FEC-9F5F-CA6CA4D35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904B4-8DC9-469C-BA07-072B66784EC7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78EC1-BE32-4FEC-9F5F-CA6CA4D355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7904B4-8DC9-469C-BA07-072B66784EC7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78EC1-BE32-4FEC-9F5F-CA6CA4D35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D7904B4-8DC9-469C-BA07-072B66784EC7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E78EC1-BE32-4FEC-9F5F-CA6CA4D35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7904B4-8DC9-469C-BA07-072B66784EC7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2E78EC1-BE32-4FEC-9F5F-CA6CA4D355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D7904B4-8DC9-469C-BA07-072B66784EC7}" type="datetimeFigureOut">
              <a:rPr lang="en-US" smtClean="0"/>
              <a:pPr/>
              <a:t>3/3/2013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2E78EC1-BE32-4FEC-9F5F-CA6CA4D35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G.S. Powell and S. </a:t>
            </a:r>
            <a:r>
              <a:rPr lang="en-US" dirty="0" err="1" smtClean="0"/>
              <a:t>Deperno</a:t>
            </a:r>
            <a:endParaRPr lang="en-US" dirty="0" smtClean="0"/>
          </a:p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Science</a:t>
            </a:r>
          </a:p>
          <a:p>
            <a:r>
              <a:rPr lang="en-US" dirty="0" smtClean="0"/>
              <a:t>East Cary Middle School</a:t>
            </a:r>
          </a:p>
          <a:p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8242" name="Picture 2" descr="http://go.hrw.com/atlas/norm_map/ocean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04800"/>
            <a:ext cx="7013448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Sea water has a </a:t>
            </a:r>
            <a:r>
              <a:rPr lang="en-US" sz="2800" u="sng" dirty="0" smtClean="0"/>
              <a:t>high density and specific heat so it stores  and later releases a lot of heat energy from its surface layers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This causes </a:t>
            </a:r>
            <a:r>
              <a:rPr lang="en-US" sz="2800" u="sng" dirty="0" smtClean="0"/>
              <a:t>milder climates </a:t>
            </a:r>
            <a:r>
              <a:rPr lang="en-US" sz="2800" dirty="0" smtClean="0"/>
              <a:t>near the </a:t>
            </a:r>
            <a:r>
              <a:rPr lang="en-US" sz="2800" dirty="0" smtClean="0"/>
              <a:t>ocean, (warmer winters, cooler summers).</a:t>
            </a:r>
            <a:endParaRPr lang="en-US" sz="2800" dirty="0" smtClean="0"/>
          </a:p>
          <a:p>
            <a:r>
              <a:rPr lang="en-US" sz="2800" dirty="0" smtClean="0"/>
              <a:t>The ocean controls the amount of radiation released into ecosystems.</a:t>
            </a:r>
          </a:p>
          <a:p>
            <a:r>
              <a:rPr lang="en-US" sz="2800" u="sng" dirty="0" smtClean="0"/>
              <a:t>Evaporation cools </a:t>
            </a:r>
            <a:r>
              <a:rPr lang="en-US" sz="2800" dirty="0" smtClean="0"/>
              <a:t>surface water and the air above it. (Especially near the equator)</a:t>
            </a:r>
          </a:p>
          <a:p>
            <a:pPr>
              <a:buNone/>
            </a:pPr>
            <a:r>
              <a:rPr lang="en-US" sz="2800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 smtClean="0"/>
              <a:t>Oceans and Climate</a:t>
            </a:r>
            <a:endParaRPr lang="en-US" b="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Heat stored in the ocean can affect climate even a year later.</a:t>
            </a:r>
          </a:p>
          <a:p>
            <a:r>
              <a:rPr lang="en-US" u="sng" dirty="0" smtClean="0"/>
              <a:t>Air temperatures </a:t>
            </a:r>
            <a:r>
              <a:rPr lang="en-US" dirty="0" smtClean="0"/>
              <a:t>all over the world are </a:t>
            </a:r>
            <a:r>
              <a:rPr lang="en-US" u="sng" dirty="0" smtClean="0"/>
              <a:t>regulated by the circulation of heat in the ocean.</a:t>
            </a:r>
          </a:p>
          <a:p>
            <a:r>
              <a:rPr lang="en-US" dirty="0" smtClean="0"/>
              <a:t>Ocean currents distribute </a:t>
            </a:r>
            <a:r>
              <a:rPr lang="en-US" dirty="0" smtClean="0"/>
              <a:t>energy, nutrients and ocean life.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Oceans and Temperature</a:t>
            </a:r>
            <a:endParaRPr lang="en-US" dirty="0"/>
          </a:p>
        </p:txBody>
      </p:sp>
      <p:sp>
        <p:nvSpPr>
          <p:cNvPr id="133122" name="AutoShape 2" descr="data:image/jpeg;base64,/9j/4AAQSkZJRgABAQAAAQABAAD/2wCEAAkGBhMSERUUExMVFBQWFxoXGBcVGBcYFxgXGB4VFxgYFhgaHSYeHBwjGhUXHy8gIycpLCwsGB8xNTAqNSYsLCkBCQoKDgwOGg8PGjAlHyQsKjIyLCwsLisvMS0sLywsLCkqLCwsLzQsLC8sLCwsLCosLDQsLCwsLCwsLCotLC0sLP/AABEIAK0BIwMBIgACEQEDEQH/xAAcAAACAwEBAQEAAAAAAAAAAAAABQMEBgcCAQj/xABEEAABAwIEAwUFBAgFAgcAAAABAgMRACEEBRIxQVFhBhMicYEHMpGhsRRCwfAVI1JictHh8TNDgpKiFsIIU4STw9Pi/8QAGwEAAgMBAQEAAAAAAAAAAAAAAAUDBAYCAQf/xAA2EQABAwIDBAkDBAIDAQAAAAABAAIDBBEFITESQVFhBhMicYGRscHRMqHwFDPh8RYjFUJiUv/aAAwDAQACEQMRAD8A4bRRRQhFFFFCEUUUUIRRX0CrTOWrVwgdf5VJHE+Q2YCe7NegE6KpRThjJk8ST8hWh7P4Vho6lkhRkAI1RpI++UqSYkbAmZFXX4ZUsbfZJPAC5+y9cAwXc4DxWWyjIH8UvQy2Vq80pSPNSiEj1NazAexvGufeaEbhJW4bb6ShBQfRUda2eCyJpltnEtK0OOBQRoKWlgSU6lKcCoEgEGRY2uTFlWaobalzFYl/FXlDT6ygRJl5Y242BNuVKnybBsRpxXmRzCy7PsPfCgF97BTJhKE8eqiLDfj+LzAewhtSAsuKAiSFocBkRZKfDPxrpfZnHoWwhWIeDiyJCVaTpm1gJVw3Uony2piQywlaw4EggAqJUpSSSSlIBJgSqyQBU7JBqAPVe3XLsv8AYWx49ffGNvAGx8Faya94j2QBkhaHcMylNycQkQNrySUqi4k6LiwrpOU4mFBMLLZ1aVOqcSokSbIdhSpB3FrWSBesgWTj8SlLaZAdUtxRQFd0g6ClAdUTCzAUUotzBmTYbUSA5G3gF7cnVM8l9mzACFkpV4UwptLjZJE+IeORMzeRtFMMzw7OXsLecec0gQAtXeDWfd0gpKtR6ddhWidxDTDfjWltCRutQAAHU1wf2p9uDi3A2y4ksoKgkJm5EArWdr3CRyvxruJ0szwDcheMj2zZavI/ak4/OjBlwNplxwkTF9kob95ShYA386bYX2iMvKUCyylM+BbpOhaIuqe7OmYMA8rxXBcOpQ91RTNrSCRvw4SAfQcqaYnIH2z4lpDs+JGvxJ4wsq8IN9tUg03rMMbDZ0jmsvoCbH1t90NMRcWtK7DjMflT7YWvDMpCjo7zuG1HVcgDU2T+17yQJrN5j7MmS2pS8ECCSUv4aYDZkhS2Rfhsmd+EVn8m7SEsIwj7ZIaCkpKXEo8B8Q1AkCAo+9MkG10k11HJu2eDw7CUd8pQBIGpesj70BSrkbxJJ4SbUjMzYbtBH5wXTm7JXJMJ7PMMpOuFqi6hpcA08wYH/HWegpo17E8O80lxD7jQXdKjocRBkgH3CDEWJ3+FdHzPtlh3UKbZxqEKVtq1pAkCIWkgp4ca59mGKcQSHV96b3USsKneFWWmehHWqs1SDmB6eyPq5LJ5j7Ki2dKcYySf20uIHD7wCgN4vG3K9J8Z7O8c3sz3oOxZUlzV/CEnUfhW1GPZ4tkW2BBHx8JH/KmWR5k0DHfdz0WlTjJ6KSCbdYFVBUG+5BaAuL4jDLbUUrSpChuFAgjzBvUdd17U5a6+yYCcUwhClwg61tzbUyokqIEyWyUiLdTzJfZgOJ1slLqd/wBWYWP4mjf/AGyOtX4mdYL3t3/K9bHtaFZeir72UKG1+hsapuNFJggjzrp8Mkf1BcuY5uoXiiiiolwiiiihCKKKKEIooooQiiiihCKKK1HZbsE9jIWf1TP7ahdX8A4+e3ntQoJ6iKnYZJXWCzKEEmACTyFXWcqP3jHTj/SuuN9gcO2gJbRfiomSr+I/gABVDHdhyBYj88BWlwyhonjamfc8Bp8n7JIzpFTOdb1WBYwyUbD141IRNbbDdiFE+6epMRU73ZJLIK3FpQmLkj5cyegrVQ1FLSt2WECy6lx+Bx2W58v6WKZy9SuEdTw860WT5BpUglKVlY1oSpWlsoE/rHlC6USCNIuroI1TPI1p0toKWzzMLWNr/spPIXI+FXstwndEqULq2F/CBsPhtNY7Gekjpbw0xIbvPHkOSY00ckg25m24D3PwjtBjH3m5KEobBkIQkIEAaUkp3FhsTblWW7/hEeV/patLneKVoP4mw86yraSVbEq4CsZsPeHSagaq+4hpyW0yftBhW8OO8U93skKQyk6ymbeIqSlKSkQfvcARwl7P5y1qKAgIS4FwELU2lkKHjcK5UVLCR7xmYgAA1iHMMpMn1vx/MbVEzjFJ8QVBFwLwSNpHKrtOyaZl4hk21123tnJartX2+ceCGmXVFtsD9Yf8Qq0lskKgFPgMECJUV3IIr1l/tOdw2XpwmGbDTkqK3p1KVqvqSkiyjMSZgARzGZ7N5KcQ6EeIBRJKosIgmeFbPDezpsGVLJ+n5/nW6ggooo4zUWva9uPf8JZiOMU1ETA/6rLMYdl7EnW64pxYMguFS1bzaTa/KmWa5UVoStwJSEgIGlKUWE8EpEnqb1tcJkDTcaRw5C9oqtn2TFaSrXCUpsmDE/tGL2HThUlRicX1wtBI00y/hZBmOOknADy1pPPyy91j8uwbTUqUFylKVtBMStwKTZSjMCJPoROwKN/EKWtRJKlKvfmSSdXUk71pMViIQEiFGfUcom9UkMwoykhXG0Ef3rI4nilPUzOkdtO7NgMrA5HW/HUi98xotbSdcxlnAa653PNKMPhFCRsTe3CrKWFkRPhmY686ZaB0j5zyM1I1h5jfgQI+nwrNAucblXto31Sc4NczM+ZNTJYeiJOnlMgelaTDZSozCZ5x0/Grn6FUBYSOl78ulSAE71KO1vWQSyqOv5+FNWsS0Gz3jf62RCvdBmEiAm244jn51fOUBKkqUgKHEfkfmKbKyVktgEEA3AmYO+24N/7161pCGtdfVZVOIMKBbSpKtxBiRsbHcc96VY/KvEVoKkLJkGbA9CALfOuhYLs82glQXE2jh5xG9e8b2bT7x90m8Hb96pmPlj+kqYBwzC5Zj8U4T+sAUo/fiFf643PUyetUpChcT51sO0WTJSTx/ZUnj+FKf+nVra7xKFSn3geX7Qtcetq1+GVBmgLgbFpAcDa2eh7vTuXjq+KKzZsrrNPZUDdJj6Uuewyk7j14V07LuwSnGwpSgkmeIMjgpJEgginDHYZtIhRBGxsCFb3gixjh9atVFJQFh/2APHDMeI+Fn6vpBRMcQw3XFKK6P2h9lZ0leFVffujxH7ijx6G3XhXPH2FIUUrSUqBghQgg8iDWaeA12zcHuV2jr4Ktu1E6/Ebwo6KKK5V1FFFFCEUUV2D2Q+z1PhxuJTJ95htQt0dUOJ/ZH+rlVGurY6KEyv8AAcTwXbGF5sFT7EeyVRSl/FpiboZI+BdH/Z8eVdDOWFIgWA28q1KkgiapYjyr53Li9RUSF7jbkNySYphjZXbUp00WddaKeNfG3Zq3jkTS7anGHYjMx1y4+awVdTNifZoV1BrM5yyHXllz/DYjw8yQFFUcd48kn9o09D1I3HlFxtA/zf1pHMEqjV1gBPKAmtYMREkXVtOpz9U26L0wfVGRw+kfc7/IFV3lkhGkg7krHDaIPHz6cKpvZiZhN45/Un+daFnJ3cUoobCEJT7ythyFh5bdLmosT7NVoQ4s4lJgavdIlIudRnwxewBpPU4hDFJ1bnWPBfQ3tda7Qs05jUkRp1HeSeP9Kb5V2NW8A4s6QoWFhY8Z4TPCtD2V7LsoYQ8tAW6sagFXSkH3bbExBkzTlWDWoyePKlc2NuY4sj3XGenlv8cuRSavdJk1l78vkj+e5YhzsAzrKnFqUBwHhT6AXj1oX2PwhEBBFwZClEiItc7H8a2RygncGvIybpap29LMQBB645WyAAGXIABZyWLEHG7HOA7yk+DZQ0nQ2kJTyG1T99V5eWCoF4LpVf8A5uV5u9xJPNJpcOmBu7VRpepNmucOB7QggJCRuJ8Rn1iIpo+IqJnLFOrBUk6Uk8PSm1HiE07Szcr2C4f1tWQWBwAN75DluP53JHhcliVqJKosLXsQQep6EW41G9lVwPvEWIgKHGHBsRv4q32EyVgGFJSoxcG5+JvUOKyUFRKCByBEDyBG1cSxTNG0035af2tTVUFfGDLG7aP/AMjIDLdnnbha5WAwIUydZbSsSUKSYBBNvESI4xx361ZeSISO6bB0ygoWowJ4jdUGeI47Vt/+llESSJ4p4fI3sBwqsnL0tuAqCEkKNjJ1eGLbDj8QOlSxzT5MdHYccsl5T00sswfUREHLMONgNwsDzPoUgynHrb3KY4KVsDyVNwDH8jeK0KcS2udJEKvAggGNgRy5VaxOVJXBmFR5H+3nVNxgtyCJAuIA25gfnjVxuR2SR3eqeR0gheXA5HdwO8jhff58Uq/RRLg1nw3PQxeLGU8fgafsZc0ACEAcZAt6RY1UdwbawZmTvOwJqH7G4ymWo0Ez3ZJjzSfu/MdKlADTmp7cExW0m5Fj+etLcdjUwQ4nTAOkzIMdeHka+/pXgoKbP7wkeYUJT6GKTZ32iYXaVyEgSQSgq2g2ChsDMR9a9Lgd68LgEtw76NilKo68DzAP5tTzClSSC2vWyRso+JJ4QYkg8jtWPdZUjxAQngQTcfnzqfKczWh5N/CtQSrjYmJ5zf5VVkqpGsLFncWw/wDUsJb9WeR0PweBHjcFaXslhXFJc1JCUayEJtKVbqEbwCY2HPY01cQbinbWCSpASCCASCoc0236RHpFexgkzpUR8gb1i34m/rHOBIvuCpT4HLUOuGWOXp+ZrPd0RSftD7P0Y5NxodjwOAf8Vjin6cOu1cdaQOCjPHhH5Fq9jN0ztEfPyoGJVDbFl7jer9B0VmieJr2P5qvzBnuQvYN5TL6ChYv0Uk7KSeKTz9NwRS+v0t2x7OMZlhy2uEuJktORdCuR4lJgSPXcCvznmeWuYd1bTqdK0GCPxHMEQQeIIrbYViYrWWcLPGo9xy9FoJYHxfUqtFFFOVAtT7POy323FgLH6luFudR91H+o/IKr9HYNgQB8ItXPfZRlaWMClZHjePeH+HZA8tIn/Ua3rWYCa+bY7VPqagtb9Lch7nz9k6hgcyIWGZzV91FiBaRE2+U1VdQTUhx6SKHMUi1/OKz7Q4blQqKWSRLXcPM1XGUE34UyXjUzYbVGrOAlJJHlyq018g+kJZ/jnXG7wqyMjkVle1Cu4xLaQiEpZS22omQq6if9pPu72nYinj2dKj40lxSlOSlzxJJkgiaa0D5IZesfmOHuntF0abTglhsVcyntMzh8MjSdbhuUJI1KcUb+V/kBTPF5k4pBI7tBUnxJWCtMcUkym0TJj+uRxuSKGvEIhsJghMXERJRFhYTfc1oMoeAaSVr1eHUVEzb+ldVEEVuvZmSc75m5ztwyVqOBzHmOUbt2n9plg+06PAhxIaUbBO4G2ykyIuImNxTJOZarpIjgRBn1pGxn2GUqA5HVQIHxPkd+Rq2l9BJCFpVFjpIIHw8j86XzU9jcsLe/T88SvI2RONgQU4YePG9WNAjaqGFxabUwKwRS14IKr1Mf/lUX0iluJVTheFJqu/gZ/nwqaN4GqytXSSyX2QlOWNBaio30kADqeP8AL401OBVKQE+EHgY/vWezfMvsqtiUriFD3TEyk9QST617wva8FN179a+gYeW/p27G8JnhsH6WnbG8drO/f/SevsaiSFelwPlxr23hoTYFaSLncxxHWaUjPmhIK97meVMMP2hQEAJ0lPTgOJq/dMNoKwxiyoCBpg2EXgSII8qhzRudgDG/UHcHpv5VSX2hQpfhsR6D41VzLPgBYiQPSuXAOuHaFe5EIy/FjWU6jfYKMkdCadYzAIcSNQJO0TEzbz25RWDON71esDxDbTsf505/S2IcslBTIgquPrtVeR4ay0ovble9t/fxVqOISEOiNuNzax9+Vl9xGW9wSC6pXIE3A/H+9U8VmC9JE2AJmbz+TPpVJ/FLkBSiTHEzUJeMRw5UmbVSiUyA5HdfKyfjDGvi2X2vxAsvRx5g6jYW9eE1Rdy4HxHibpFpAv8AHaK9oetoIO8g2uLb842/vUjL5E2q/VVB7JZ3/wAJbQ4W2UyCbVuVufH4ULyCQQY0afDYydogetMsly9hBQ4pJc8CVyfdS6D4kmDJKbb2t5V4xmCJaCrJKSLRYgkC/wAQao4VxYcggSZ1RYabwet4jjuKhmlFTCS11jn+X/OCXtoDHUBsjdptwLjmn47QhsqSDAcUo9CpV/ISfnXleaqO9zz40kxAm2xkRxvP59AamwGIKpCrEHYxMc4HWRblSs07A3aA71qRFHFJsWGenuCmLuNUsybTvUzLnWq4qVO1QuAtYKRwFrAJk1iqxXtW7NB5j7UgfrGRC4+81z80kz5E8hWlbXV4JCklKhKVAgg7EGxB8wa8gldSzNlbu+43hLqqmbIwtX5roq/nmW/Z8Q6yfuLKQeafun1EH1r5X0hrg9ocNCsaQQbFfoPK2O7aQgbIQlI8kgD8KupJpRhs01ISRxAM+YBqw3jzO9fL5I3EklbbqTbJMhqr4W1bXqo3mJmrDeZK51CWOG5RGN43KYYRcxG9eXMpWbRVhnMlc6us5jzNQOfI3QKs6SVmgCTIyM8iaG8iUo+7HnWjL4i5oC0muP1UigdWzgXAWedydU7Gb3mwpJnmXtsoSlISHHFSCmTYJUJ6CdPST51tcS1CTpE8ePGa5b2vxbiVk6ZKVJ3IkJCSDH7sq2M3mnODF004u6wGfek1VicjniCRozF/6S9/MO7MJuRcHgTNzG+o8utM8rxz6FFzWhX7nMQNwOV/I8qyD7qD+6QZjnfh+eNWmsdoNlKKYgWAgHl13AIrZFrHNIeLgqm2QtNwV0rK88K1QUhKhexlJ8pvy+Ip0nGGK5lhc1bMELcStO5EDUPh5Vfw/a9xKtJCVpH3rhRH0ms3XYSC/agtbhdOqeujc0Nl14rfrzA6YvNVX8e4U6YJqng801pCk8ee9XE45VITCYzYtzCbNYLBzQCkeZYMvJKVaoPnII2ItvShXZxQCr33HL4Rb4mtqMYqpRiCrcfIVcir5YRstAsuKiGOYh0jNOdlik5CYkrJVNz+HwpLmWKdYcKSr3YiDw4WrpqiE7p67cKxfbzDgQ5qOlavdOwOkzPPeQd9xwFM6CvdNJsSHcbd/D1Suvp2NYHRNt4rJLzdROrUqTwq3hc41SFKm0X6xSZeHJMJNvpTXIHfs5DgSlRCyDqGoAFJAMHe+oieKadu7IuNUlbtXWhy3L0gg6tSEmSQLevWnAx4DZiYO0mf6c6TZC2lRKBMAJKgeO8bcDP5mn7uCBNhS+vqwwdSPH4WjwumabSv04cwkTjkmpkCrr2W6eFQ/ZelK+saRktd1rXDJeFYdJBkTII9DYxyqTDtpQAIsOdzbnU4wChUS2Vcq529rK6g7BdcKtmuYQgDTqQT4xxjmnqOVLcuxJUlUkHSogK2lPA+dNzh5mfKk6MGWXSkwG1e6TF/3fMD6Vah2Cwt36/n56KlLtQVDHt+k5Hv3eF/Ldqqr+dS8hDZGkHxLNxJtHlB3/lThJbC1LsFGAYiLqj4lUClmFyMpXqSUkBJjedX3Sd5gx8KYZVgV9z7oC9V9cAHTBSbJ8rW48amm6oN7B0sPNVYH1G0TUNzJJG8DIAWz3/Kuh2vSXuFJMSl9gquFI1TKlSUyPcixEnb8Klw+bIWjXIBFiL3PJPE7ERG/wA4TTO2dtuY5K7HXwveY3dl3P2KeJXFWW3JtSpD0j+e4PI9akRiDNU3Rq2Y9oXCR9ouxqH8Stwi6tPySlP4V9qTNe1SW3VIUqCI+YB/GimsTqwMaG3tYLPSQ0+2dq17leOxeYd7g2zN0Du1eabD/jpPrTxKq5l7Oc7DWI7lZhD0AE7Bz7p9Z0+o5V2FrKFHhUGJxinnIOhzHir9BWskgG0cxkVRSTU7Thq81lKuVSoypUxFKHTMU7p4+KjZVV7DomoEYMjcVewiI6VUkcLZKlK8WyVtnCE1YDKU17Z2qviDVC5cbJBVVLmDJSrfFY/tblQcRqT7wm3Odx5H+VPHnOtUH3pBmmFGXQSCRu5ZDEK8uAO8Zgrk+YZWR4rROm8Akn5TVJDcwB6HhXTcxQjSVaRIgk8wD4pHG01ju0GXpbcKRZChqAMGNwdgPkBtW4hnE8e2BZXqKpZWRGRuRGRCWMYYgk2jpV/D+FXC549ahwrgCd9vpTrs/wBn3cStC0oPdJUNSzAEA30g3V7pFpuaJJmRNL3GyZMA0C2WXZdoSEjhv1PE/Gm7GAnevqcEqZiJNMWGiN6wU85cdq+ZWkkmDWgNKjRlyYvUmhA4bVI6oRVJ5VVG3dqUiqax7dCpvAq0ViPaElAYShIlRXNuAE8PX61oncRF6Q5yjWZmCkG+94JH8vWnOFw3qG3OSUtxpxe2Bx+o289PuuajCqHCPr8alwbZC5PuyNUdDxp+/lwSAVjh8Y/GqLOFLi0tpSo6lJEJ96CR8N5npWzdYAkpjsWKvdlnj9oUeGkzF+IifwrT4DtAlT/cgBQ0FRULgQUiPn+eE/aDKEYTCq7tKQmyLW97w6lHib7mvPY3s0pLXemynYMGZCB7g+ZUfPpWYnmhmjdUO7h38T3J3BIImNiBB3k+wTJ1oKG1QHCCZp2nLzHC1exl+1JROBvVsVTW5XShpk+le38ukcIpynCJTsK+uOAcBao+vN+yqkmINZ2ll8Rl17D5VVewKSCFJChyIBE+tbIPJO/5FJs6bS2NRhI5nb+9WoahznBts1ap8RZN2brLKypoSEpLf8KlAT1SDBr7qQySskkWSEkzAtw3KrTJoxGKSpJ0KueMWje08aULws21XJn+prRw0UkgvISBwOv8IqKuOMbMI+P5TrMFMYjDalBegkARKVap0gJ4E6j1E+VSJ7NBl3W2oaO7CVJM6itNgudrjcW2pS4+pz7MwbDWgatpGoAeRAMDqQa3ruXE3586X1RfSWj2sjfLXLcoIZWySB7tRbPnnfwWOxmGIX4Y0mSdt7RXzTFP8ZlpCgkRxJ5mPyKwvtGzkYbDlpNnXZSOiPvK+BgeZ5V1Sk1D2xt1P5dOjWsiiLidFzLPsw7/ABLrg2Uox/CLJ/4gUUvor6ExoY0NGgWHe8vcXHUorvvsq9oCcW0MO+R9pbFid3UD73VY+8OPvc44FUuFxS2lpW2ooWkhSVJMEEbEGl+JYeyuh2HZEaHgfjihj3M0X62U+BaozjI5Gub9jPacnFpDT5CMQPRLvVPJXNPw5DUu42vnE2HyQPMcgz/MwklZir4HFriQn329J5V7GMQDPPessrGGa+pxiqBQudolw6TObkStUMcnaq72IHOs736jevRxKqmbhU2RDTmopOkYkBDlexL4pc89NeXHVGvgaq9Bh0pNrLP1df1hyXhCZ3EzWTzrDEhKTEoPd+tiD5EaVevnW0QxWd7VNFpQd/y16ULge6tOotr8oUUnzFa6koHxwkEK90drhFUmJxyePuNPdZf7CUk6oVb087eddM7MK+z4RtJXO5I4wokiOgmsdkuXlb28BI1GwIULSkg8xxvWlwWIDqQoAiRI/PKqddhc1VThzR2dr2Kc41ihppOrj3a8idPtdP0Z7eCfWj9O9R0ik60pT7ykj1ry1iGjstJHn9eVU2dEZ3WOyfJIBj9XbL3TRWb2nnUDmZdaXPZiwjdQjnw5ULzNkfeHmCIq9H0LqdVC/FKp40KtrxpPCqb5JBOxgxUbmdspNzvseBqUY5lVw4m3MwOAv8Yqc9Fqqk/2sbe25VTUVBc17rixBB5hZ915TxAbQtR4BKVEX4kxA8yYFa3stlgwoUtZCnVgBZGyUjZKefU/CwvCcbwC0wOAIgTzHrUCM3aUSA6knfeB8/Kl1VhuJ1bCxsJDd/8AeS1cnSVzx2G28FpVZqN5EcjXj9M1l0Zw0uQl1Bi9jVhtM3BnypO/o9VRfuxlveLJfLj1Q08E9RnPLavRzmOO9JEMV7OGtVhnRqeTNoVX/IZwNUzVnE7GoV5qCSZP86opaTzr73IO0Va/xWoaLkKF+OTu1THDYrURwFZvtfnmt3uwZSkQOp+8r4jT6GreJaXpUEK0KNgqJi97SOEjpM0qHZtOvWpalGIj3R6Rf5/Gq1HRfppTJIDcaC339k+wzHYIGF0xz4D8AS9pKiQB8AKbKwAZRKjKyNuv54VRxDgZWdMJAAnUo785Vt6VGxhn8YoFCghn/wA1QtHENp3Weth14U8M7Gx9Y/Ic1sY6+KSBs5yB4q12XbW/jWyU+BrxqI2TAOgGeJXEDeAeVdMTiBNZnLsO1hm+7bFpkk3UtXFSjxPyGwgVXzrtezg2y48r+FA95R5JHH6DjWNrnPr57saeAG9K/wDlWmTYjTTPc0w+AwpceUrShISJPjcVwSOaiR5bk2Br829os+cxmIW+5uo2SNkJHupT0A+Jk8atdre172YPa3DCEyG2wfCgH6qPFXHoAAEVbLB8K/RNL5M3nXlyHumjpnvaA5FFFFPlGiiiihC+hUXFbvsv7SlIhvFStOwd3WP4x94dd/OsHRUE9PHOLPCq1VHFVM2JRf1Hcv0RgcU26gLbUlaTsUmR/fpV1LNfnrJ8+fwq9TLhTzG6VfxJNjXQ8n9rSFQnEI7tX7SLoPmDcfPzrqioItrZeR4rC13R6phN4e037+Xx5LoDi0iq681aG5vSN/NEOJDja0qSZuCD8OvSs/j81kG4333mPWttT4PDI0AjJL4MOMhs663LmcMhMz6Qfmdqqq7TIFgUk8YIPqL1zdebq2k/D8/SqLuJJVqFjTJmC00Z7VgnUPRwv1uuj4rtV6c0mlr/AGpBSULhaCIINwRx9etYtOIVzNeVvKNXW0dOOybJkzo8GWyWwyfNEtp06jI8A1HxKTaDa02uLxHERULXaV7CkhBSpvVq0q4DiEngDvWTStQ41I68ogBXDpFvSl0FBDQuezaBjOdjqO7j9iOaaS4UaogyNBOh520PeOX2WmxHb5a/8pIvzNh/Pr8qz2IzFS1SVRMC0gchPOocrwDmKfQwyPG4oJE7DmT0AknoK6ThvYBiTq7zFNJEjTpStcjjM6Ygbbz0pdNjDIXEQCw80xgwuhpfpZn4lYN5t0BILgUFA6YWlcjjsSfjVFbZTvIrs7/svdwjDCMKovr706w5pDY1pUO9EgltSQEiUyeF7RzzOuxOLwxcSWA8IDgW2rWNBHi4z4TF7xPWqrccm3nyyVqOOAf9Qsz3nCeteziFX8RvHy/tV3OMkLWk6VDUAoKIUGyCPuyJt4Qd7qta9KO8I3BF4uCOXD4VZZjk2yBcKUU1O7/qFdTi17hR/P5NeV4hZM6jeveBwa3TyEwVKkAEybnnANtzwFDuAdCo7tfP3T7vPp5VZGNEDXPuXho6a/0hRoeUNlEU0/6qxOlKQ5AT0EnzmvJ7M4oJKjh3ttUd24DpM+K6bJgb+VUsVlzzUF1soSdtXh1DmmdxvcVI/GIpLCwJ5i6hfh1LK7ttBThntu+E6FGZ3VfVcyYj4Wqzju2SvcSSQBY3AIPAg1lQscPz61IB+Rep4qymdqweGl1Qf0dpS7aaLcloMN2tV7q7AbAfKadZf2mKiAm0m9ybfWawRqVjEFBt5TxA4xTFscE7chZLa3AY89gLr+CzArjaPw5jj6VPj3SlBKEFxWwSmBJ6k2A61zrKM/UDpBtzmPmL0+b7UwDrUojgLSfSs/XYMZMmgLFT4ZJHJkL8kyX2dacIcdZQVm5ElaQq0wDY7cvrVt/Gpb95SUwJAtMC3hG54C3OsNmPtASgkBxRSNkNxqNr63OF+AiKyGc9r3X5CQllB3CJ1K3/AMRw+NW/OOlYDEMDj6yznXtuvf0uB6ptT4TVz26xxDfHIcBf2BHNbHO/aWlCiG0qK07aiNJNwSuDNreGx5xEVzvM81dxDhcdWVqPPYDkkbAdBVSivaaihp/oGfFa2koIaUdgZ8d6KKKKuK8iiiihCKKKKEIooooQiiiihCmw2LW2ZQopPQ/XnTNPaRREOJCv3hAV/XypNRVymrp6Y3icRy3eSifCx5u4Zp4zj0HjHnb+le1sKUfDKuNgTtfgKQVI0+pJlKiPIxVyoxWSpH+0Z8Qrkc2w3Zst5k3YHH4hsONNd4kp1CFAHgLaom54T8jXjCdjsYpZbWw60ocXG1BM9VcpIEiR9aWdlPaVjMvUS0sKSd23NRbJPHSlQg9RXTcr/wDEm2YGIwahzUysKnnCFhMf7jVEVcrcg5e9e4aLM4z2VZklIUlgrndKVIJn0VEcZMG+1WcJ7GcyWfGhCEyN1pJ0kiYg7gE2Iix2rouW+3XKXANTrjPRxpX1bChWjwftBy10eDHYa/AuoSf9qiDQ6rlcLErw1DyknZr2YNYNWHdSEqfaSUqUJCVAgg203N7TB8+O7BqDD41twShaVj91QV9DU1VtVASSvVLMX2cwzoWHGkqS57yTOkm51aZgK8R8QE3N6YzRNCLpLlHYvBYWe4wzaNW9ieM/eJ/IHIV6zPsqw+6lbjaFaRYFtsmbSQogkEgAWvaxFOJomhFyszl/s2y5lSlpwyFKUZJcly95gKkcTwp/hMA00CG20NgmSEJSmTzMCp68rcAEkgDmbChFyV9WgEEEAg7g3B86zfaf2f4THalONjvSnSlyVEp4CEhQFt42mr+M7XYJr/ExmGR0U82D8NU0gx3tlylqZxYWRwbQ4ufUJ0/OhAJCyz3sNKXPC8FNBJgaEB0neBqBSSYjUo2naspm/s+xoJCMFibEDUtTKid9u7MaYPlbnWuzH/xHYNM9zhn3T++UNp+MqPyrnnaj214zFH9VqwwFvA64THIwUoPqknrUrJ3tNwVM2ZwSTEMLbdLbiSFJMKSoKBHGDMEeVV3cSlO5H4/Dek+JzBxxRUtalFRlRJ3J3J51XppBiph7Qbd3Ek+g+V3JPtNsnC89iyB67f1pe/jlr3VbkLCq9FV6nFKqpye/LgMh/PiqYjaDeyKKKKWrtFFFFCEUUUUIRRRRQhFFFFCEUUUUIRRRRQhFFFFCEUUUUIRRRRQhSIYUdhNS/o9z9k/KpkrLJ0uIWlQ3BEEcdjBqyM3RyV8B/OmNLDTSH/c+353KwGR7N75qi1gHSfCkz0ineAwWZj/CViE/wOlP0UKgRmQaX40OJNrFMH4E1p8n7csp2afVEe6hJ3IA+9xJA9aZz0OGtH+uYnxHwkdXUVUf7LL/AJ3qu212gTs9jh/6hf8A9lSDF9oR/n4z1en/ALq0LntawqfCprEBSbEFCAQRuCCuvD/tNw4TqLGJCZ0yW0gTGqJ17wQY5VmK0mP9jtJO3EcW3wDyPykacZ2iVs9jP/e//Ve/sfaRf+Zjj5Ygj/5KdYD2p4Yk6WcSqAVHShBgDcmF7dabte2jCNqCVsYsKtYtoBvcWLk3ms3LX4o36YQfA/KdUU9TL++zZ/O9YDG5Jnv+acYf4n1H6uVn8X2fxky42sn94g/jXV869rOGMk4fFoE6fG0lPi3j394vFZTMO1aHU6ksYjSQVBXdiNKbKMhUQOJ4VYpqzEH/ALsQHn8rX0lJQSfvS28vhYXEZa42NSkFI2m1Va0OZ5j9oaKW23DpIJOmQNwJgmJNIXWiklKgUkbgggjzBp1E57m3eLFUsQhp4ZtmmftNtrz+y8UUUVKl6KKKKEIooooQiiiihCKKKKEIooooQiiiihCKKKKEIooooQiiiihCKKKKEIooooQipGHilQIg+YBF7cfPfcbiDUdFCFazLHl5wrKQmwASmdKQNgmSSBVWiihCuZrman3NagAYgxJncySolRN9yTYAcK+5bmq2CSmDq0yDMHSpKxsRxTHkTEb1SooQp8Zii4sqIAmLCYAAAAEybAAXppisZiHmVAsqKQUuKc0uGAE6AZJKRqCLq46d7Ukpk1nagz3SkhYGrQVKXKNSdCohQBERANgR1IIhQ5ZmRZUVJSCSmATqlJkEKTBHiEWJmN9wCPeNzhTrqXClI0mQlOoD3lOG+rVdSlGxtNogVQooQmmZ5+p5GgoQkBQUI1eEAFISgFRCUwdgB7qeQr3he0q22g0lCIEmTrnUYAV70WA225g0oooQmGU5yrDlRSlJJi6tdt9tKhz33ECCLzXx2LLrhWQEkxZMxYAcbkmJJNySTxqvRQhFFFFCEUUUUIRRRRQhFFFFCEUUUUIRRRRQhFFFFCF//9k="/>
          <p:cNvSpPr>
            <a:spLocks noChangeAspect="1" noChangeArrowheads="1"/>
          </p:cNvSpPr>
          <p:nvPr/>
        </p:nvSpPr>
        <p:spPr bwMode="auto">
          <a:xfrm>
            <a:off x="0" y="-796925"/>
            <a:ext cx="2771775" cy="1647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24" name="Picture 4" descr="http://serc.carleton.edu/images/eslabs/corals/global_sea_surf_tem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181671"/>
            <a:ext cx="5257800" cy="2676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Currents circulate </a:t>
            </a:r>
            <a:r>
              <a:rPr lang="en-US" u="sng" dirty="0" smtClean="0"/>
              <a:t>energy, nutrients and ocean life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Ocean Currents</a:t>
            </a:r>
            <a:endParaRPr lang="en-US" dirty="0"/>
          </a:p>
        </p:txBody>
      </p:sp>
      <p:pic>
        <p:nvPicPr>
          <p:cNvPr id="129026" name="Picture 2" descr="http://upload.wikimedia.org/wikipedia/commons/thumb/0/06/Corrientes-oceanicas.gif/640px-Corrientes-oceanica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438400"/>
            <a:ext cx="6096000" cy="3181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Wind creates surface </a:t>
            </a:r>
            <a:r>
              <a:rPr lang="en-US" sz="2800" u="sng" dirty="0" smtClean="0"/>
              <a:t>currents </a:t>
            </a:r>
            <a:r>
              <a:rPr lang="en-US" sz="2800" dirty="0" smtClean="0"/>
              <a:t>in the ocean.</a:t>
            </a:r>
            <a:endParaRPr lang="en-US" sz="2800" dirty="0" smtClean="0"/>
          </a:p>
          <a:p>
            <a:pPr lvl="0"/>
            <a:r>
              <a:rPr lang="en-US" sz="2800" b="1" dirty="0" smtClean="0"/>
              <a:t> </a:t>
            </a:r>
            <a:r>
              <a:rPr lang="en-US" sz="2800" dirty="0" smtClean="0"/>
              <a:t>Are several hundred meters deep</a:t>
            </a:r>
            <a:endParaRPr lang="en-US" sz="2000" dirty="0" smtClean="0"/>
          </a:p>
          <a:p>
            <a:pPr lvl="0"/>
            <a:r>
              <a:rPr lang="en-US" sz="2800" dirty="0" smtClean="0"/>
              <a:t>Move in circular patterns</a:t>
            </a:r>
            <a:endParaRPr lang="en-US" sz="2000" dirty="0" smtClean="0"/>
          </a:p>
          <a:p>
            <a:pPr lvl="0"/>
            <a:r>
              <a:rPr lang="en-US" sz="2800" dirty="0" smtClean="0"/>
              <a:t>As Earth rotates the paths of the winds and currents curve in relation to Earth’s surface. </a:t>
            </a:r>
            <a:endParaRPr lang="en-US" sz="2000" dirty="0" smtClean="0"/>
          </a:p>
          <a:p>
            <a:pPr lvl="0"/>
            <a:r>
              <a:rPr lang="en-US" sz="2800" b="1" u="sng" dirty="0" smtClean="0"/>
              <a:t>Gulf Stream </a:t>
            </a:r>
            <a:r>
              <a:rPr lang="en-US" sz="2800" dirty="0" smtClean="0"/>
              <a:t>– the largest surface current in the North Atlantic</a:t>
            </a: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0" dirty="0" smtClean="0"/>
              <a:t>Surface Currents</a:t>
            </a:r>
            <a:endParaRPr lang="en-US" b="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b="1" u="sng" dirty="0" smtClean="0"/>
              <a:t>Climate </a:t>
            </a:r>
            <a:r>
              <a:rPr lang="en-US" dirty="0" smtClean="0"/>
              <a:t>– the pattern of temperature and precipitation typical of an area over time. </a:t>
            </a:r>
          </a:p>
          <a:p>
            <a:pPr lvl="0"/>
            <a:r>
              <a:rPr lang="en-US" dirty="0" smtClean="0"/>
              <a:t>Surface currents </a:t>
            </a:r>
            <a:r>
              <a:rPr lang="en-US" u="sng" dirty="0" smtClean="0"/>
              <a:t>warm or cool the air above them, influencing the climate of the land near the coast</a:t>
            </a:r>
          </a:p>
          <a:p>
            <a:pPr lvl="0"/>
            <a:r>
              <a:rPr lang="en-US" dirty="0" smtClean="0"/>
              <a:t>Carry </a:t>
            </a:r>
            <a:r>
              <a:rPr lang="en-US" u="sng" dirty="0" smtClean="0"/>
              <a:t>warm water from the tropics toward the </a:t>
            </a:r>
            <a:r>
              <a:rPr lang="en-US" dirty="0" smtClean="0"/>
              <a:t>poles and cold water from the poles towards the tropics</a:t>
            </a:r>
          </a:p>
          <a:p>
            <a:pPr lvl="0"/>
            <a:r>
              <a:rPr lang="en-US" u="sng" dirty="0" smtClean="0"/>
              <a:t>Winds pick up moisture from warm currents</a:t>
            </a:r>
          </a:p>
          <a:p>
            <a:pPr lvl="0"/>
            <a:r>
              <a:rPr lang="en-US" u="sng" dirty="0" smtClean="0"/>
              <a:t>Winds are cooled by cold currents </a:t>
            </a:r>
            <a:r>
              <a:rPr lang="en-US" dirty="0" smtClean="0"/>
              <a:t>so the winds bring cool dry weather.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Surface Currents Affect Climate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Are </a:t>
            </a:r>
            <a:r>
              <a:rPr lang="en-US" u="sng" dirty="0" smtClean="0"/>
              <a:t>caused by differences in density </a:t>
            </a:r>
            <a:r>
              <a:rPr lang="en-US" dirty="0" smtClean="0"/>
              <a:t>in the ocean water.</a:t>
            </a:r>
          </a:p>
          <a:p>
            <a:pPr lvl="0"/>
            <a:r>
              <a:rPr lang="en-US" dirty="0" smtClean="0"/>
              <a:t>Density is determined by temperature and salinity. </a:t>
            </a:r>
          </a:p>
          <a:p>
            <a:pPr lvl="0"/>
            <a:r>
              <a:rPr lang="en-US" dirty="0" smtClean="0"/>
              <a:t>At the </a:t>
            </a:r>
            <a:r>
              <a:rPr lang="en-US" u="sng" dirty="0" smtClean="0"/>
              <a:t>North and South Poles</a:t>
            </a:r>
            <a:r>
              <a:rPr lang="en-US" dirty="0" smtClean="0"/>
              <a:t>, water cools and ice </a:t>
            </a:r>
            <a:r>
              <a:rPr lang="en-US" dirty="0" smtClean="0"/>
              <a:t>forms. </a:t>
            </a:r>
            <a:r>
              <a:rPr lang="en-US" dirty="0" smtClean="0"/>
              <a:t>T</a:t>
            </a:r>
            <a:r>
              <a:rPr lang="en-US" dirty="0" smtClean="0"/>
              <a:t>he </a:t>
            </a:r>
            <a:r>
              <a:rPr lang="en-US" dirty="0" smtClean="0"/>
              <a:t>salt concentration in the remaining water increases making it more dense; </a:t>
            </a:r>
            <a:r>
              <a:rPr lang="en-US" u="sng" dirty="0" smtClean="0"/>
              <a:t>the saltier, denser water  sinks </a:t>
            </a:r>
            <a:r>
              <a:rPr lang="en-US" dirty="0" smtClean="0"/>
              <a:t>creating deep ocean currents. </a:t>
            </a:r>
          </a:p>
          <a:p>
            <a:pPr lvl="0"/>
            <a:r>
              <a:rPr lang="en-US" dirty="0" smtClean="0"/>
              <a:t>Flow more slowly than surface currents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 smtClean="0"/>
              <a:t>Deep Currents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u="sng" dirty="0" smtClean="0"/>
              <a:t>Winds</a:t>
            </a:r>
            <a:r>
              <a:rPr lang="en-US" sz="2800" dirty="0" smtClean="0"/>
              <a:t> move warm surface water </a:t>
            </a:r>
            <a:r>
              <a:rPr lang="en-US" sz="2800" u="sng" dirty="0" smtClean="0"/>
              <a:t>offshore</a:t>
            </a:r>
            <a:r>
              <a:rPr lang="en-US" sz="2800" dirty="0" smtClean="0"/>
              <a:t> and </a:t>
            </a:r>
            <a:r>
              <a:rPr lang="en-US" sz="2800" u="sng" dirty="0" smtClean="0"/>
              <a:t>cold water from the bottom rises </a:t>
            </a:r>
            <a:r>
              <a:rPr lang="en-US" sz="2800" dirty="0" smtClean="0"/>
              <a:t>to fill the void.</a:t>
            </a:r>
          </a:p>
          <a:p>
            <a:r>
              <a:rPr lang="en-US" sz="2800" u="sng" dirty="0" smtClean="0"/>
              <a:t>Nutrients</a:t>
            </a:r>
            <a:r>
              <a:rPr lang="en-US" sz="2800" dirty="0" smtClean="0"/>
              <a:t> </a:t>
            </a:r>
            <a:r>
              <a:rPr lang="en-US" sz="2800" dirty="0" smtClean="0"/>
              <a:t>and </a:t>
            </a:r>
            <a:r>
              <a:rPr lang="en-US" sz="2800" u="sng" dirty="0" smtClean="0"/>
              <a:t>minerals</a:t>
            </a:r>
            <a:r>
              <a:rPr lang="en-US" sz="2800" dirty="0" smtClean="0"/>
              <a:t> from </a:t>
            </a:r>
            <a:r>
              <a:rPr lang="en-US" sz="2800" dirty="0" smtClean="0"/>
              <a:t>the bottom are </a:t>
            </a:r>
            <a:r>
              <a:rPr lang="en-US" sz="2800" u="sng" dirty="0" smtClean="0"/>
              <a:t>brought to the surface</a:t>
            </a:r>
            <a:r>
              <a:rPr lang="en-US" sz="2800" u="sng" dirty="0" smtClean="0"/>
              <a:t>.</a:t>
            </a:r>
          </a:p>
          <a:p>
            <a:r>
              <a:rPr lang="en-US" sz="2800" u="sng" dirty="0" smtClean="0"/>
              <a:t>Minerals: </a:t>
            </a:r>
            <a:r>
              <a:rPr lang="en-US" sz="2800" dirty="0" smtClean="0"/>
              <a:t>required by organisms in their diet; stored in ocean floor sediment</a:t>
            </a:r>
            <a:endParaRPr lang="en-US" sz="2800" dirty="0" smtClean="0"/>
          </a:p>
          <a:p>
            <a:r>
              <a:rPr lang="en-US" sz="2800" u="sng" dirty="0" smtClean="0"/>
              <a:t>Phytoplankton use these nutrients to grow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Consumers </a:t>
            </a:r>
            <a:r>
              <a:rPr lang="en-US" sz="2800" dirty="0" smtClean="0"/>
              <a:t>eat the phytoplankton.</a:t>
            </a:r>
          </a:p>
          <a:p>
            <a:pPr lvl="0"/>
            <a:r>
              <a:rPr lang="en-US" sz="2800" u="sng" dirty="0" smtClean="0"/>
              <a:t>Home to huge schools of fish</a:t>
            </a:r>
            <a:endParaRPr lang="en-US" sz="2000" u="sng" dirty="0" smtClean="0"/>
          </a:p>
          <a:p>
            <a:pPr lvl="2"/>
            <a:r>
              <a:rPr lang="en-US" sz="2400" dirty="0" smtClean="0"/>
              <a:t>Pacific Ocean – West Coast of South America – Chile- anchovies</a:t>
            </a:r>
            <a:endParaRPr lang="en-US" sz="1800" dirty="0" smtClean="0"/>
          </a:p>
          <a:p>
            <a:pPr lvl="2"/>
            <a:r>
              <a:rPr lang="en-US" sz="2400" dirty="0" smtClean="0"/>
              <a:t>South Africa	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err="1" smtClean="0"/>
              <a:t>Upwellings</a:t>
            </a:r>
            <a:endParaRPr lang="en-US" sz="36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43434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Upwelling and Biodiversity</a:t>
            </a:r>
            <a:endParaRPr lang="en-US" dirty="0"/>
          </a:p>
        </p:txBody>
      </p:sp>
      <p:pic>
        <p:nvPicPr>
          <p:cNvPr id="128002" name="Picture 2" descr="http://www.boostdam.net/stories/upwel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7260770" cy="49019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Where </a:t>
            </a:r>
            <a:r>
              <a:rPr lang="en-US" u="sng" dirty="0" smtClean="0"/>
              <a:t>rivers meet the ocean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Partly closed coastal waters </a:t>
            </a:r>
            <a:r>
              <a:rPr lang="en-US" dirty="0" smtClean="0"/>
              <a:t>where </a:t>
            </a:r>
            <a:r>
              <a:rPr lang="en-US" u="sng" dirty="0" smtClean="0"/>
              <a:t>fresh and salt water </a:t>
            </a:r>
            <a:r>
              <a:rPr lang="en-US" u="sng" dirty="0" smtClean="0"/>
              <a:t>mix </a:t>
            </a:r>
            <a:r>
              <a:rPr lang="en-US" dirty="0" smtClean="0"/>
              <a:t>creating less salty water called </a:t>
            </a:r>
            <a:r>
              <a:rPr lang="en-US" b="1" u="sng" dirty="0" smtClean="0"/>
              <a:t>brackish water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u="sng" dirty="0" smtClean="0"/>
              <a:t>Trap nutrients </a:t>
            </a:r>
            <a:r>
              <a:rPr lang="en-US" dirty="0" smtClean="0"/>
              <a:t>and sediments from land and ocean tides.</a:t>
            </a:r>
          </a:p>
          <a:p>
            <a:r>
              <a:rPr lang="en-US" dirty="0" smtClean="0"/>
              <a:t>Generally </a:t>
            </a:r>
            <a:r>
              <a:rPr lang="en-US" u="sng" dirty="0" smtClean="0"/>
              <a:t>shallow</a:t>
            </a:r>
            <a:r>
              <a:rPr lang="en-US" dirty="0" smtClean="0"/>
              <a:t> so sunlight penetrates to the bottom = </a:t>
            </a:r>
            <a:r>
              <a:rPr lang="en-US" u="sng" dirty="0" smtClean="0"/>
              <a:t>plant growth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Pamlico Sound, </a:t>
            </a:r>
            <a:r>
              <a:rPr lang="en-US" dirty="0" smtClean="0"/>
              <a:t>Albemarle</a:t>
            </a:r>
          </a:p>
          <a:p>
            <a:r>
              <a:rPr lang="en-US" dirty="0" smtClean="0"/>
              <a:t> </a:t>
            </a:r>
            <a:r>
              <a:rPr lang="en-US" dirty="0" smtClean="0"/>
              <a:t>Sound, Back Sound </a:t>
            </a:r>
            <a:r>
              <a:rPr lang="en-US" dirty="0" smtClean="0"/>
              <a:t>are a</a:t>
            </a:r>
          </a:p>
          <a:p>
            <a:r>
              <a:rPr lang="en-US" dirty="0" smtClean="0"/>
              <a:t> </a:t>
            </a:r>
            <a:r>
              <a:rPr lang="en-US" dirty="0" smtClean="0"/>
              <a:t>few of the estuaries in 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Estuaries</a:t>
            </a:r>
            <a:endParaRPr lang="en-US" dirty="0"/>
          </a:p>
        </p:txBody>
      </p:sp>
      <p:pic>
        <p:nvPicPr>
          <p:cNvPr id="134146" name="Picture 2" descr="http://www.mbgnet.net/salt/sandy/tidalstre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267200"/>
            <a:ext cx="3429000" cy="26085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Are the nursery grounds to the oceans!!!!!</a:t>
            </a:r>
          </a:p>
          <a:p>
            <a:r>
              <a:rPr lang="en-US" b="1" u="sng" dirty="0" smtClean="0"/>
              <a:t>No salt marshes – no seafood!!!</a:t>
            </a:r>
          </a:p>
          <a:p>
            <a:r>
              <a:rPr lang="en-US" dirty="0" smtClean="0"/>
              <a:t>Provide </a:t>
            </a:r>
            <a:r>
              <a:rPr lang="en-US" u="sng" dirty="0" smtClean="0"/>
              <a:t>protected areas </a:t>
            </a:r>
            <a:r>
              <a:rPr lang="en-US" dirty="0" smtClean="0"/>
              <a:t>for young sea animals to grow.</a:t>
            </a:r>
          </a:p>
          <a:p>
            <a:r>
              <a:rPr lang="en-US" dirty="0" smtClean="0"/>
              <a:t>Estuaries are one of the most </a:t>
            </a:r>
            <a:r>
              <a:rPr lang="en-US" u="sng" dirty="0" smtClean="0"/>
              <a:t>productive ecosystems</a:t>
            </a:r>
            <a:r>
              <a:rPr lang="en-US" dirty="0" smtClean="0"/>
              <a:t> on Earth.</a:t>
            </a:r>
          </a:p>
          <a:p>
            <a:r>
              <a:rPr lang="en-US" dirty="0" smtClean="0"/>
              <a:t>Great </a:t>
            </a:r>
            <a:r>
              <a:rPr lang="en-US" u="sng" dirty="0" smtClean="0"/>
              <a:t>bio-diversity</a:t>
            </a:r>
            <a:r>
              <a:rPr lang="en-US" dirty="0" smtClean="0"/>
              <a:t> (lots of different plants and animals.</a:t>
            </a:r>
          </a:p>
          <a:p>
            <a:r>
              <a:rPr lang="en-US" u="sng" dirty="0" smtClean="0"/>
              <a:t>Filter pollutants</a:t>
            </a:r>
            <a:r>
              <a:rPr lang="en-US" dirty="0" smtClean="0"/>
              <a:t>, chemicals and pathogens.</a:t>
            </a:r>
          </a:p>
          <a:p>
            <a:r>
              <a:rPr lang="en-US" dirty="0" smtClean="0"/>
              <a:t>One oyster can filter 25 gallons of water/day.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Estuaries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Remove carbon dioxide from the </a:t>
            </a:r>
            <a:r>
              <a:rPr lang="en-US" dirty="0" smtClean="0"/>
              <a:t>atmosphere and stores it.</a:t>
            </a:r>
            <a:endParaRPr lang="en-US" dirty="0" smtClean="0"/>
          </a:p>
          <a:p>
            <a:r>
              <a:rPr lang="en-US" dirty="0" smtClean="0"/>
              <a:t>Provide oxygen to the atmosphere.</a:t>
            </a:r>
          </a:p>
          <a:p>
            <a:r>
              <a:rPr lang="en-US" dirty="0" smtClean="0"/>
              <a:t>Are home to many species of animals and plants and many complex food webs.</a:t>
            </a:r>
          </a:p>
          <a:p>
            <a:r>
              <a:rPr lang="en-US" dirty="0" smtClean="0"/>
              <a:t>Provide food for the human population.</a:t>
            </a:r>
          </a:p>
          <a:p>
            <a:r>
              <a:rPr lang="en-US" dirty="0" smtClean="0"/>
              <a:t>Used for travel and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</a:t>
            </a:r>
            <a:r>
              <a:rPr lang="en-US" dirty="0" smtClean="0"/>
              <a:t>shipping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Drilled for oil. </a:t>
            </a:r>
          </a:p>
          <a:p>
            <a:r>
              <a:rPr lang="en-US" dirty="0" smtClean="0"/>
              <a:t>Mined for minerals.</a:t>
            </a:r>
          </a:p>
          <a:p>
            <a:r>
              <a:rPr lang="en-US" dirty="0" smtClean="0"/>
              <a:t>Recreation.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Oceans</a:t>
            </a:r>
            <a:endParaRPr lang="en-US" dirty="0"/>
          </a:p>
        </p:txBody>
      </p:sp>
      <p:pic>
        <p:nvPicPr>
          <p:cNvPr id="1026" name="Picture 2" descr="http://portal.unesco.org/geography/en/files/6020/11566630131SC_oceans_.jpg/SC_oceans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886200"/>
            <a:ext cx="4506995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u="sng" dirty="0" smtClean="0"/>
              <a:t>largest estuary in NC</a:t>
            </a:r>
          </a:p>
          <a:p>
            <a:r>
              <a:rPr lang="en-US" dirty="0" smtClean="0"/>
              <a:t>Water from Northeastern NC and Southeastern VA drains into the Pamlico</a:t>
            </a:r>
          </a:p>
          <a:p>
            <a:r>
              <a:rPr lang="en-US" dirty="0" smtClean="0"/>
              <a:t>Our Neuse River Basin drains into the Pamlico</a:t>
            </a:r>
          </a:p>
          <a:p>
            <a:r>
              <a:rPr lang="en-US" dirty="0" smtClean="0"/>
              <a:t>Late summer </a:t>
            </a:r>
            <a:r>
              <a:rPr lang="en-US" u="sng" dirty="0" smtClean="0"/>
              <a:t>fish kills </a:t>
            </a:r>
            <a:r>
              <a:rPr lang="en-US" dirty="0" smtClean="0"/>
              <a:t>are common in the mouth of the Neuse River/Pamlico Sound Estuary due to </a:t>
            </a:r>
            <a:r>
              <a:rPr lang="en-US" u="sng" dirty="0" smtClean="0"/>
              <a:t>excess nutrients </a:t>
            </a:r>
            <a:r>
              <a:rPr lang="en-US" dirty="0" smtClean="0"/>
              <a:t>that stimulate algal and bacterial growth (</a:t>
            </a:r>
            <a:r>
              <a:rPr lang="en-US" b="1" u="sng" dirty="0" err="1" smtClean="0"/>
              <a:t>Eutrophication</a:t>
            </a:r>
            <a:r>
              <a:rPr lang="en-US" b="1" u="sng" dirty="0" smtClean="0"/>
              <a:t> </a:t>
            </a:r>
            <a:r>
              <a:rPr lang="en-US" dirty="0" smtClean="0"/>
              <a:t>– low dissolved oxygen)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Pamlico Sound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Estuaries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2438400" cy="495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 rot="10800000" flipV="1">
            <a:off x="4648200" y="5791200"/>
            <a:ext cx="4041775" cy="76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Benthic = bottom dwellers; ocean floor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2514600" cy="39417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Bacteria eat </a:t>
            </a:r>
          </a:p>
          <a:p>
            <a:r>
              <a:rPr lang="en-US" sz="2000" dirty="0" smtClean="0"/>
              <a:t>organic matter in marsh sediments and release carbon dioxide, hydrogen sulfate, and methane giving the marsh its characteristic </a:t>
            </a:r>
            <a:r>
              <a:rPr lang="en-US" sz="2000" dirty="0" smtClean="0"/>
              <a:t>rotten </a:t>
            </a:r>
            <a:r>
              <a:rPr lang="en-US" sz="2000" dirty="0" smtClean="0"/>
              <a:t>egg odor</a:t>
            </a:r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2098" name="Picture 2" descr="http://arcanumdeepsecrets.files.wordpress.com/2010/07/dwh-nola-15benthic-community2jpg-27d3ecfee32f23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143000"/>
            <a:ext cx="60198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Salt Marshes</a:t>
            </a:r>
          </a:p>
          <a:p>
            <a:r>
              <a:rPr lang="en-US" dirty="0" smtClean="0"/>
              <a:t>Common in temperate regions throughout the world; </a:t>
            </a:r>
          </a:p>
          <a:p>
            <a:r>
              <a:rPr lang="en-US" dirty="0" smtClean="0"/>
              <a:t>Salt marsh </a:t>
            </a:r>
            <a:r>
              <a:rPr lang="en-US" u="sng" dirty="0" smtClean="0"/>
              <a:t>grasses</a:t>
            </a:r>
            <a:r>
              <a:rPr lang="en-US" dirty="0" smtClean="0"/>
              <a:t> such as </a:t>
            </a:r>
            <a:r>
              <a:rPr lang="en-US" i="1" dirty="0" err="1" smtClean="0"/>
              <a:t>Spartina</a:t>
            </a:r>
            <a:r>
              <a:rPr lang="en-US" dirty="0" smtClean="0"/>
              <a:t>  are common</a:t>
            </a:r>
          </a:p>
          <a:p>
            <a:r>
              <a:rPr lang="en-US" b="1" u="sng" dirty="0" smtClean="0"/>
              <a:t>Mangrove Forests  </a:t>
            </a:r>
          </a:p>
          <a:p>
            <a:r>
              <a:rPr lang="en-US" dirty="0" smtClean="0"/>
              <a:t>Common in </a:t>
            </a:r>
            <a:r>
              <a:rPr lang="en-US" u="sng" dirty="0" smtClean="0"/>
              <a:t>warmer waters </a:t>
            </a:r>
            <a:r>
              <a:rPr lang="en-US" dirty="0" smtClean="0"/>
              <a:t>such as South Florida and equatorial regions</a:t>
            </a:r>
          </a:p>
          <a:p>
            <a:r>
              <a:rPr lang="en-US" dirty="0" smtClean="0"/>
              <a:t>Mangrove </a:t>
            </a:r>
            <a:r>
              <a:rPr lang="en-US" u="sng" dirty="0" smtClean="0"/>
              <a:t>trees</a:t>
            </a:r>
            <a:r>
              <a:rPr lang="en-US" dirty="0" smtClean="0"/>
              <a:t> are common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Estuary Ecosystems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Chemicals</a:t>
            </a:r>
            <a:r>
              <a:rPr lang="en-US" dirty="0" smtClean="0"/>
              <a:t> washed from land end up in rivers that feed into estuaries.</a:t>
            </a:r>
          </a:p>
          <a:p>
            <a:r>
              <a:rPr lang="en-US" dirty="0" smtClean="0"/>
              <a:t>Toxins can </a:t>
            </a:r>
            <a:r>
              <a:rPr lang="en-US" u="sng" dirty="0" smtClean="0"/>
              <a:t>accumulate</a:t>
            </a:r>
            <a:r>
              <a:rPr lang="en-US" dirty="0" smtClean="0"/>
              <a:t> in sediments and animals.</a:t>
            </a:r>
          </a:p>
          <a:p>
            <a:r>
              <a:rPr lang="en-US" dirty="0" smtClean="0"/>
              <a:t>Leaking </a:t>
            </a:r>
            <a:r>
              <a:rPr lang="en-US" u="sng" dirty="0" smtClean="0"/>
              <a:t>septic </a:t>
            </a:r>
          </a:p>
          <a:p>
            <a:pPr>
              <a:buNone/>
            </a:pPr>
            <a:r>
              <a:rPr lang="en-US" u="sng" dirty="0" smtClean="0"/>
              <a:t>tanks</a:t>
            </a:r>
            <a:r>
              <a:rPr lang="en-US" dirty="0" smtClean="0"/>
              <a:t> can make</a:t>
            </a:r>
          </a:p>
          <a:p>
            <a:pPr>
              <a:buNone/>
            </a:pPr>
            <a:r>
              <a:rPr lang="en-US" dirty="0" smtClean="0"/>
              <a:t>shell fish hazard-</a:t>
            </a:r>
          </a:p>
          <a:p>
            <a:pPr>
              <a:buNone/>
            </a:pPr>
            <a:r>
              <a:rPr lang="en-US" dirty="0" err="1" smtClean="0"/>
              <a:t>ous</a:t>
            </a:r>
            <a:r>
              <a:rPr lang="en-US" dirty="0" smtClean="0"/>
              <a:t> to eat.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to Estuaries</a:t>
            </a:r>
            <a:endParaRPr lang="en-US" dirty="0"/>
          </a:p>
        </p:txBody>
      </p:sp>
      <p:pic>
        <p:nvPicPr>
          <p:cNvPr id="131074" name="Picture 2" descr="http://www.waikatoregion.govt.nz/PageFiles/1558/threat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048000"/>
            <a:ext cx="4762500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Ecosystem</a:t>
            </a:r>
            <a:r>
              <a:rPr lang="en-US" dirty="0" smtClean="0"/>
              <a:t>: living organisms and the non living  components of their environment interacting as a system.</a:t>
            </a:r>
          </a:p>
          <a:p>
            <a:pPr lvl="1"/>
            <a:r>
              <a:rPr lang="en-US" b="1" u="sng" dirty="0" smtClean="0"/>
              <a:t>Shore Ecosystem</a:t>
            </a:r>
            <a:r>
              <a:rPr lang="en-US" dirty="0" smtClean="0"/>
              <a:t>: </a:t>
            </a:r>
            <a:r>
              <a:rPr lang="en-US" b="1" u="sng" dirty="0" smtClean="0"/>
              <a:t>Intertidal zone </a:t>
            </a:r>
            <a:r>
              <a:rPr lang="en-US" dirty="0" smtClean="0"/>
              <a:t>(between high and low tide lines); along the edge of the ocean</a:t>
            </a:r>
          </a:p>
          <a:p>
            <a:pPr lvl="1"/>
            <a:r>
              <a:rPr lang="en-US" b="1" u="sng" dirty="0" smtClean="0"/>
              <a:t>Ocean Ecosystem: </a:t>
            </a:r>
            <a:r>
              <a:rPr lang="en-US" b="1" dirty="0" err="1" smtClean="0"/>
              <a:t>Neritic</a:t>
            </a:r>
            <a:r>
              <a:rPr lang="en-US" dirty="0" smtClean="0"/>
              <a:t>  </a:t>
            </a:r>
            <a:r>
              <a:rPr lang="en-US" b="1" dirty="0" smtClean="0"/>
              <a:t>Zone</a:t>
            </a:r>
            <a:r>
              <a:rPr lang="en-US" dirty="0" smtClean="0"/>
              <a:t> (over continental slope) and </a:t>
            </a:r>
            <a:r>
              <a:rPr lang="en-US" b="1" dirty="0" smtClean="0"/>
              <a:t>Oceanic Zones.</a:t>
            </a:r>
          </a:p>
          <a:p>
            <a:pPr lvl="1"/>
            <a:r>
              <a:rPr lang="en-US" b="1" u="sng" dirty="0" smtClean="0"/>
              <a:t>Deep Ocean Ecosystem</a:t>
            </a:r>
            <a:r>
              <a:rPr lang="en-US" b="1" dirty="0" smtClean="0"/>
              <a:t>: &gt;500 M deep; under Oceanic Zones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Marine Ecosystems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305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u="sng" dirty="0" err="1" smtClean="0"/>
              <a:t>Photic</a:t>
            </a:r>
            <a:r>
              <a:rPr lang="en-US" b="1" u="sng" dirty="0" smtClean="0"/>
              <a:t> Zone </a:t>
            </a:r>
            <a:r>
              <a:rPr lang="en-US" dirty="0" smtClean="0"/>
              <a:t>– surface layers where light penetrates; </a:t>
            </a:r>
          </a:p>
          <a:p>
            <a:pPr lvl="1"/>
            <a:r>
              <a:rPr lang="en-US" sz="2600" dirty="0" smtClean="0"/>
              <a:t>Photosynthesis occurs here; most ocean </a:t>
            </a:r>
            <a:r>
              <a:rPr lang="en-US" sz="2600" dirty="0" smtClean="0"/>
              <a:t>organisms exist </a:t>
            </a:r>
            <a:r>
              <a:rPr lang="en-US" sz="2600" dirty="0" smtClean="0"/>
              <a:t>here</a:t>
            </a:r>
          </a:p>
          <a:p>
            <a:pPr lvl="1"/>
            <a:r>
              <a:rPr lang="en-US" sz="2600" dirty="0" smtClean="0"/>
              <a:t>Phytoplankton need sunlight and nutrients to survive. </a:t>
            </a:r>
            <a:endParaRPr lang="en-US" sz="2600" dirty="0" smtClean="0"/>
          </a:p>
          <a:p>
            <a:pPr lvl="1"/>
            <a:endParaRPr lang="en-US" dirty="0" smtClean="0"/>
          </a:p>
          <a:p>
            <a:r>
              <a:rPr lang="en-US" b="1" u="sng" dirty="0" err="1" smtClean="0"/>
              <a:t>Aphotic</a:t>
            </a:r>
            <a:r>
              <a:rPr lang="en-US" b="1" u="sng" dirty="0" smtClean="0"/>
              <a:t> Zone</a:t>
            </a:r>
            <a:r>
              <a:rPr lang="en-US" b="1" dirty="0" smtClean="0"/>
              <a:t> </a:t>
            </a:r>
            <a:r>
              <a:rPr lang="en-US" dirty="0" smtClean="0"/>
              <a:t>– dark, cold, tremendous </a:t>
            </a:r>
            <a:r>
              <a:rPr lang="en-US" dirty="0" smtClean="0"/>
              <a:t>pressure; Includes Deep Ocean Ecosystems.</a:t>
            </a:r>
            <a:endParaRPr lang="en-US" dirty="0" smtClean="0"/>
          </a:p>
          <a:p>
            <a:pPr lvl="1"/>
            <a:r>
              <a:rPr lang="en-US" sz="2600" dirty="0" smtClean="0"/>
              <a:t>Animals are specially adapted to survive: </a:t>
            </a:r>
          </a:p>
          <a:p>
            <a:pPr>
              <a:buNone/>
            </a:pPr>
            <a:r>
              <a:rPr lang="en-US" dirty="0" smtClean="0"/>
              <a:t>            </a:t>
            </a:r>
            <a:r>
              <a:rPr lang="en-US" sz="2600" dirty="0" smtClean="0"/>
              <a:t>ex</a:t>
            </a:r>
            <a:r>
              <a:rPr lang="en-US" sz="2600" b="1" dirty="0" smtClean="0"/>
              <a:t>: </a:t>
            </a:r>
            <a:r>
              <a:rPr lang="en-US" sz="2600" b="1" u="sng" dirty="0" smtClean="0"/>
              <a:t>bioluminescense</a:t>
            </a:r>
            <a:r>
              <a:rPr lang="en-US" sz="2600" dirty="0" smtClean="0"/>
              <a:t> –animals produce  		    light through a chemical reaction</a:t>
            </a:r>
            <a:endParaRPr lang="en-US" sz="2600" dirty="0" smtClean="0"/>
          </a:p>
          <a:p>
            <a:pPr>
              <a:buNone/>
            </a:pPr>
            <a:r>
              <a:rPr lang="en-US" sz="2600" b="1" dirty="0" smtClean="0"/>
              <a:t> </a:t>
            </a:r>
            <a:r>
              <a:rPr lang="en-US" sz="2600" b="1" dirty="0" smtClean="0"/>
              <a:t>                 </a:t>
            </a:r>
            <a:r>
              <a:rPr lang="en-US" sz="2600" b="1" u="sng" dirty="0" err="1" smtClean="0"/>
              <a:t>extremophiles</a:t>
            </a:r>
            <a:r>
              <a:rPr lang="en-US" sz="2600" u="sng" dirty="0" smtClean="0"/>
              <a:t>:</a:t>
            </a:r>
            <a:r>
              <a:rPr lang="en-US" sz="2600" dirty="0" smtClean="0"/>
              <a:t> organisms that thrive in   		extreme conditions</a:t>
            </a: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Ocean Zones:</a:t>
            </a:r>
            <a:r>
              <a:rPr lang="en-US" u="sng" dirty="0" smtClean="0"/>
              <a:t> Vertical</a:t>
            </a:r>
            <a:r>
              <a:rPr lang="en-US" dirty="0" smtClean="0"/>
              <a:t> </a:t>
            </a:r>
            <a:r>
              <a:rPr lang="en-US" dirty="0" err="1" smtClean="0"/>
              <a:t>Zonation</a:t>
            </a:r>
            <a:r>
              <a:rPr lang="en-US" dirty="0" smtClean="0"/>
              <a:t> </a:t>
            </a:r>
            <a:r>
              <a:rPr lang="en-US" dirty="0" smtClean="0"/>
              <a:t>Patterns 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" y="1371600"/>
            <a:ext cx="408664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Organisms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5102225" y="1444625"/>
            <a:ext cx="4041775" cy="3941763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Plankton</a:t>
            </a:r>
            <a:r>
              <a:rPr lang="en-US" dirty="0" smtClean="0"/>
              <a:t> – carried by currents and waves; </a:t>
            </a:r>
          </a:p>
          <a:p>
            <a:endParaRPr lang="en-US" dirty="0" smtClean="0"/>
          </a:p>
          <a:p>
            <a:r>
              <a:rPr lang="en-US" b="1" u="sng" dirty="0" smtClean="0"/>
              <a:t>Nekton</a:t>
            </a:r>
            <a:r>
              <a:rPr lang="en-US" dirty="0" smtClean="0"/>
              <a:t> – free swimmers</a:t>
            </a:r>
          </a:p>
          <a:p>
            <a:endParaRPr lang="en-US" dirty="0" smtClean="0"/>
          </a:p>
          <a:p>
            <a:r>
              <a:rPr lang="en-US" b="1" u="sng" dirty="0" smtClean="0"/>
              <a:t>Benthos</a:t>
            </a:r>
            <a:r>
              <a:rPr lang="en-US" dirty="0" smtClean="0"/>
              <a:t> – bottom dwellers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Examples of </a:t>
            </a:r>
            <a:r>
              <a:rPr lang="en-US" dirty="0" smtClean="0"/>
              <a:t>Plankton and </a:t>
            </a:r>
            <a:r>
              <a:rPr lang="en-US" dirty="0" smtClean="0"/>
              <a:t>Benthos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Plankton: free floating; usually very small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194174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Benthos: bottom dwellers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04657" y="1524000"/>
            <a:ext cx="4312331" cy="241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57201" y="1444294"/>
            <a:ext cx="3581399" cy="3941763"/>
          </a:xfrm>
        </p:spPr>
        <p:txBody>
          <a:bodyPr/>
          <a:lstStyle/>
          <a:p>
            <a:r>
              <a:rPr lang="en-US" dirty="0" smtClean="0"/>
              <a:t>Bottom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47800"/>
            <a:ext cx="45720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891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Marine ecosystems </a:t>
            </a:r>
            <a:r>
              <a:rPr lang="en-US" dirty="0" smtClean="0"/>
              <a:t>have tremendous </a:t>
            </a:r>
            <a:r>
              <a:rPr lang="en-US" u="sng" dirty="0" smtClean="0"/>
              <a:t>biodiversity </a:t>
            </a:r>
            <a:r>
              <a:rPr lang="en-US" dirty="0" smtClean="0"/>
              <a:t>Examples of diverse marine ecosystems: estuaries, lagoons, coral reefs, kelp forests, open ocean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Many </a:t>
            </a:r>
            <a:r>
              <a:rPr lang="en-US" dirty="0" smtClean="0"/>
              <a:t>individual </a:t>
            </a:r>
            <a:r>
              <a:rPr lang="en-US" u="sng" dirty="0" smtClean="0"/>
              <a:t>food chains </a:t>
            </a:r>
            <a:r>
              <a:rPr lang="en-US" dirty="0" smtClean="0"/>
              <a:t>overlap </a:t>
            </a:r>
            <a:r>
              <a:rPr lang="en-US" dirty="0" smtClean="0"/>
              <a:t>to form  </a:t>
            </a:r>
            <a:r>
              <a:rPr lang="en-US" u="sng" dirty="0" smtClean="0"/>
              <a:t>food webs </a:t>
            </a:r>
            <a:r>
              <a:rPr lang="en-US" dirty="0" smtClean="0"/>
              <a:t>in all these ecosystems.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Ocean food chains can </a:t>
            </a:r>
            <a:r>
              <a:rPr lang="en-US" u="sng" dirty="0" smtClean="0"/>
              <a:t>intersect with </a:t>
            </a:r>
            <a:r>
              <a:rPr lang="en-US" u="sng" dirty="0" smtClean="0"/>
              <a:t>land </a:t>
            </a:r>
            <a:r>
              <a:rPr lang="en-US" u="sng" dirty="0" smtClean="0"/>
              <a:t>food chains </a:t>
            </a:r>
            <a:r>
              <a:rPr lang="en-US" dirty="0" smtClean="0"/>
              <a:t>when land animals feed on ocean animals or plants. </a:t>
            </a:r>
          </a:p>
          <a:p>
            <a:pPr lvl="1"/>
            <a:r>
              <a:rPr lang="en-US" dirty="0" smtClean="0"/>
              <a:t>Examples: humans, shore birds, seals, polar bears, sea otters, penguins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Chains and Food Webs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Salts </a:t>
            </a:r>
            <a:r>
              <a:rPr lang="en-US" u="sng" dirty="0" smtClean="0"/>
              <a:t>slowly erode from the Earth’s crust </a:t>
            </a:r>
            <a:r>
              <a:rPr lang="en-US" dirty="0" smtClean="0"/>
              <a:t>and are carried down rivers into the oceans.</a:t>
            </a:r>
          </a:p>
          <a:p>
            <a:r>
              <a:rPr lang="en-US" dirty="0" smtClean="0"/>
              <a:t>Solids and gases from underwater volcanoes dissolve in the sea.</a:t>
            </a:r>
          </a:p>
          <a:p>
            <a:r>
              <a:rPr lang="en-US" u="sng" dirty="0" smtClean="0"/>
              <a:t>Hydrothermal vents </a:t>
            </a:r>
            <a:r>
              <a:rPr lang="en-US" dirty="0" smtClean="0"/>
              <a:t>on ocean floors bring super heated water with many dissolved </a:t>
            </a:r>
          </a:p>
          <a:p>
            <a:pPr>
              <a:buNone/>
            </a:pPr>
            <a:r>
              <a:rPr lang="en-US" dirty="0" smtClean="0"/>
              <a:t>  minerals </a:t>
            </a:r>
          </a:p>
          <a:p>
            <a:pPr>
              <a:buNone/>
            </a:pPr>
            <a:r>
              <a:rPr lang="en-US" dirty="0" smtClean="0"/>
              <a:t>  back into</a:t>
            </a:r>
          </a:p>
          <a:p>
            <a:pPr>
              <a:buNone/>
            </a:pPr>
            <a:r>
              <a:rPr lang="en-US" dirty="0" smtClean="0"/>
              <a:t>  the sea.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the Ocean Salty?</a:t>
            </a:r>
            <a:endParaRPr lang="en-US" dirty="0"/>
          </a:p>
        </p:txBody>
      </p:sp>
      <p:pic>
        <p:nvPicPr>
          <p:cNvPr id="137220" name="Picture 4" descr="http://www.palomar.edu/oceanography/images/figur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191000"/>
            <a:ext cx="5638800" cy="2438400"/>
          </a:xfrm>
          <a:prstGeom prst="rect">
            <a:avLst/>
          </a:prstGeom>
          <a:noFill/>
        </p:spPr>
      </p:pic>
      <p:pic>
        <p:nvPicPr>
          <p:cNvPr id="5" name="Picture 4" descr="http://www.palomar.edu/oceanography/images/figur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2760" y="4114800"/>
            <a:ext cx="593124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Producers: </a:t>
            </a:r>
          </a:p>
          <a:p>
            <a:r>
              <a:rPr lang="en-US" dirty="0" smtClean="0"/>
              <a:t>Phytoplankton </a:t>
            </a:r>
          </a:p>
          <a:p>
            <a:r>
              <a:rPr lang="en-US" b="1" u="sng" dirty="0" smtClean="0"/>
              <a:t>Consumers</a:t>
            </a:r>
            <a:r>
              <a:rPr lang="en-US" b="1" dirty="0" smtClean="0"/>
              <a:t>: </a:t>
            </a:r>
            <a:r>
              <a:rPr lang="en-US" dirty="0" smtClean="0"/>
              <a:t>All </a:t>
            </a:r>
          </a:p>
          <a:p>
            <a:pPr>
              <a:buNone/>
            </a:pPr>
            <a:r>
              <a:rPr lang="en-US" dirty="0" smtClean="0"/>
              <a:t>  other organisms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Many food chains</a:t>
            </a:r>
          </a:p>
          <a:p>
            <a:pPr>
              <a:buNone/>
            </a:pPr>
            <a:r>
              <a:rPr lang="en-US" dirty="0" smtClean="0"/>
              <a:t>  form a </a:t>
            </a:r>
            <a:r>
              <a:rPr lang="en-US" b="1" u="sng" dirty="0" smtClean="0"/>
              <a:t>food web</a:t>
            </a:r>
          </a:p>
          <a:p>
            <a:r>
              <a:rPr lang="en-US" dirty="0" smtClean="0"/>
              <a:t>Land and ocean </a:t>
            </a:r>
          </a:p>
          <a:p>
            <a:pPr>
              <a:buNone/>
            </a:pPr>
            <a:r>
              <a:rPr lang="en-US" dirty="0" smtClean="0"/>
              <a:t>  food webs are </a:t>
            </a:r>
          </a:p>
          <a:p>
            <a:pPr>
              <a:buNone/>
            </a:pPr>
            <a:r>
              <a:rPr lang="en-US" dirty="0" smtClean="0"/>
              <a:t>  linked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Ocean Food Chain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447800"/>
            <a:ext cx="5029200" cy="512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24200" cy="4525963"/>
          </a:xfrm>
        </p:spPr>
        <p:txBody>
          <a:bodyPr>
            <a:normAutofit/>
          </a:bodyPr>
          <a:lstStyle/>
          <a:p>
            <a:r>
              <a:rPr lang="en-US" u="sng" dirty="0" smtClean="0"/>
              <a:t>Phytoplankton are an important food source </a:t>
            </a:r>
            <a:r>
              <a:rPr lang="en-US" dirty="0" smtClean="0"/>
              <a:t>in the ocean.</a:t>
            </a:r>
          </a:p>
          <a:p>
            <a:r>
              <a:rPr lang="en-US" dirty="0" smtClean="0"/>
              <a:t>Food webs show how ocean organisms are connected.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Ocean  Life</a:t>
            </a:r>
            <a:endParaRPr lang="en-US" dirty="0"/>
          </a:p>
        </p:txBody>
      </p:sp>
      <p:pic>
        <p:nvPicPr>
          <p:cNvPr id="4" name="Picture 3" descr="foodwe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2057400"/>
            <a:ext cx="5153025" cy="3567479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Deep Ocean Ecosystem: Hydrothermal Vents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Heat from Volcanic Activity Water </a:t>
            </a:r>
            <a:r>
              <a:rPr lang="en-US" dirty="0" smtClean="0"/>
              <a:t>Temp. &gt;400 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Extremophiles</a:t>
            </a:r>
            <a:r>
              <a:rPr lang="en-US" dirty="0" smtClean="0"/>
              <a:t>!!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99133" y="1444625"/>
            <a:ext cx="2956322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Chemosynthesis:</a:t>
            </a:r>
          </a:p>
          <a:p>
            <a:pPr>
              <a:buNone/>
            </a:pPr>
            <a:r>
              <a:rPr lang="en-US" dirty="0" smtClean="0"/>
              <a:t>   Bacteria convert sulfur and methane gases to food</a:t>
            </a:r>
          </a:p>
          <a:p>
            <a:r>
              <a:rPr lang="en-US" u="sng" dirty="0" smtClean="0"/>
              <a:t>Bacteria</a:t>
            </a:r>
            <a:r>
              <a:rPr lang="en-US" dirty="0" smtClean="0"/>
              <a:t> live in </a:t>
            </a:r>
            <a:r>
              <a:rPr lang="en-US" u="sng" dirty="0" smtClean="0"/>
              <a:t>tube worms</a:t>
            </a:r>
            <a:r>
              <a:rPr lang="en-US" dirty="0" smtClean="0"/>
              <a:t>  who they supply with food </a:t>
            </a:r>
          </a:p>
          <a:p>
            <a:r>
              <a:rPr lang="en-US" u="sng" dirty="0" smtClean="0"/>
              <a:t>Clams</a:t>
            </a:r>
            <a:r>
              <a:rPr lang="en-US" dirty="0" smtClean="0"/>
              <a:t> filter the water</a:t>
            </a:r>
          </a:p>
          <a:p>
            <a:r>
              <a:rPr lang="en-US" u="sng" dirty="0" smtClean="0"/>
              <a:t>Shrimp</a:t>
            </a:r>
            <a:r>
              <a:rPr lang="en-US" dirty="0" smtClean="0"/>
              <a:t> eat bacteria</a:t>
            </a:r>
          </a:p>
          <a:p>
            <a:r>
              <a:rPr lang="en-US" u="sng" dirty="0" smtClean="0"/>
              <a:t>Fish</a:t>
            </a:r>
            <a:r>
              <a:rPr lang="en-US" dirty="0" smtClean="0"/>
              <a:t> eat shrimp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525963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Biotic</a:t>
            </a:r>
            <a:r>
              <a:rPr lang="en-US" dirty="0" smtClean="0"/>
              <a:t> – food, biomedical organisms</a:t>
            </a:r>
          </a:p>
          <a:p>
            <a:pPr lvl="1"/>
            <a:r>
              <a:rPr lang="en-US" dirty="0" smtClean="0"/>
              <a:t>Fish: 16% of total world protein </a:t>
            </a:r>
            <a:r>
              <a:rPr lang="en-US" dirty="0" smtClean="0"/>
              <a:t>for human </a:t>
            </a:r>
            <a:r>
              <a:rPr lang="en-US" dirty="0" smtClean="0"/>
              <a:t>population</a:t>
            </a:r>
          </a:p>
          <a:p>
            <a:pPr lvl="1"/>
            <a:r>
              <a:rPr lang="en-US" dirty="0" smtClean="0"/>
              <a:t>Seafood species are rapidly declining in numbers</a:t>
            </a:r>
            <a:r>
              <a:rPr lang="en-US" dirty="0" smtClean="0"/>
              <a:t>.</a:t>
            </a:r>
          </a:p>
          <a:p>
            <a:pPr lvl="1"/>
            <a:r>
              <a:rPr lang="en-US" u="sng" dirty="0" smtClean="0"/>
              <a:t>We are overfishing the worlds oceans!</a:t>
            </a:r>
            <a:endParaRPr lang="en-US" u="sng" dirty="0" smtClean="0"/>
          </a:p>
          <a:p>
            <a:r>
              <a:rPr lang="en-US" b="1" u="sng" dirty="0" smtClean="0"/>
              <a:t>Mineral</a:t>
            </a:r>
            <a:r>
              <a:rPr lang="en-US" u="sng" dirty="0" smtClean="0"/>
              <a:t> </a:t>
            </a:r>
            <a:r>
              <a:rPr lang="en-US" dirty="0" smtClean="0"/>
              <a:t>– diamonds, gold, manganese nodules</a:t>
            </a:r>
          </a:p>
          <a:p>
            <a:pPr lvl="1"/>
            <a:r>
              <a:rPr lang="en-US" dirty="0" smtClean="0"/>
              <a:t>Dredging the ocean floor for minerals destroys plant and animal life </a:t>
            </a:r>
          </a:p>
          <a:p>
            <a:r>
              <a:rPr lang="en-US" b="1" u="sng" dirty="0" smtClean="0"/>
              <a:t>Tourism</a:t>
            </a:r>
            <a:r>
              <a:rPr lang="en-US" dirty="0" smtClean="0"/>
              <a:t> – 200 million jobs worldwide</a:t>
            </a:r>
          </a:p>
          <a:p>
            <a:pPr lvl="1"/>
            <a:r>
              <a:rPr lang="en-US" dirty="0" smtClean="0"/>
              <a:t>Leads to pollution of coastal ecosystems </a:t>
            </a:r>
          </a:p>
          <a:p>
            <a:pPr lvl="1"/>
            <a:r>
              <a:rPr lang="en-US" b="1" u="sng" dirty="0" smtClean="0"/>
              <a:t>Ecotourism</a:t>
            </a:r>
            <a:r>
              <a:rPr lang="en-US" u="sng" dirty="0" smtClean="0"/>
              <a:t> </a:t>
            </a:r>
            <a:r>
              <a:rPr lang="en-US" dirty="0" smtClean="0"/>
              <a:t>– favors low impact tourism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Ocean Resources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u="sng" dirty="0" smtClean="0"/>
              <a:t>Oil </a:t>
            </a:r>
            <a:r>
              <a:rPr lang="en-US" b="1" u="sng" dirty="0" smtClean="0"/>
              <a:t>and Natural Gas </a:t>
            </a:r>
            <a:r>
              <a:rPr lang="en-US" dirty="0" smtClean="0"/>
              <a:t>– drill exploratory wells; requires government permits; permanent rigs are put in place for production;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Has many impacts on the environment: rigs impact sea life; drilling affects the ocean and sea life; accidental spills occur and can be disastrous</a:t>
            </a:r>
          </a:p>
          <a:p>
            <a:pPr>
              <a:lnSpc>
                <a:spcPct val="150000"/>
              </a:lnSpc>
            </a:pPr>
            <a:r>
              <a:rPr lang="en-US" b="1" u="sng" dirty="0" smtClean="0"/>
              <a:t>Wind</a:t>
            </a:r>
            <a:r>
              <a:rPr lang="en-US" u="sng" dirty="0" smtClean="0"/>
              <a:t> </a:t>
            </a:r>
            <a:r>
              <a:rPr lang="en-US" dirty="0" smtClean="0"/>
              <a:t>– NC has best potential </a:t>
            </a:r>
            <a:r>
              <a:rPr lang="en-US" dirty="0" smtClean="0"/>
              <a:t>sites on </a:t>
            </a:r>
            <a:r>
              <a:rPr lang="en-US" dirty="0" smtClean="0"/>
              <a:t>the East </a:t>
            </a:r>
            <a:r>
              <a:rPr lang="en-US" dirty="0" smtClean="0"/>
              <a:t>coast; two sites off Wilmington; one off Outer Banks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b="1" u="sng" dirty="0" smtClean="0"/>
              <a:t>Conservation</a:t>
            </a:r>
            <a:r>
              <a:rPr lang="en-US" dirty="0" smtClean="0"/>
              <a:t> </a:t>
            </a:r>
            <a:r>
              <a:rPr lang="en-US" dirty="0" smtClean="0"/>
              <a:t>- of </a:t>
            </a:r>
            <a:r>
              <a:rPr lang="en-US" dirty="0" smtClean="0"/>
              <a:t>energy</a:t>
            </a:r>
            <a:r>
              <a:rPr lang="en-US" dirty="0" smtClean="0"/>
              <a:t> </a:t>
            </a:r>
            <a:r>
              <a:rPr lang="en-US" dirty="0" smtClean="0"/>
              <a:t>resources should be a critical part of our energy plan to minimize damage to the environment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Energy Resources from the Ocean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Ships</a:t>
            </a:r>
            <a:r>
              <a:rPr lang="en-US" dirty="0" smtClean="0"/>
              <a:t>: </a:t>
            </a:r>
          </a:p>
          <a:p>
            <a:pPr lvl="1"/>
            <a:r>
              <a:rPr lang="en-US" b="1" u="sng" dirty="0" smtClean="0"/>
              <a:t>Sonar</a:t>
            </a:r>
            <a:r>
              <a:rPr lang="en-US" dirty="0" smtClean="0"/>
              <a:t> – determines ocean depth via sound waves </a:t>
            </a:r>
          </a:p>
          <a:p>
            <a:pPr lvl="1"/>
            <a:r>
              <a:rPr lang="en-US" dirty="0" smtClean="0"/>
              <a:t>Drop floats and drifters into the currents </a:t>
            </a:r>
          </a:p>
          <a:p>
            <a:pPr lvl="1"/>
            <a:r>
              <a:rPr lang="en-US" dirty="0" smtClean="0"/>
              <a:t>Collect water samples </a:t>
            </a:r>
          </a:p>
          <a:p>
            <a:pPr lvl="1"/>
            <a:r>
              <a:rPr lang="en-US" dirty="0" smtClean="0"/>
              <a:t>Collect marine life </a:t>
            </a:r>
            <a:endParaRPr lang="en-US" b="1" dirty="0" smtClean="0"/>
          </a:p>
          <a:p>
            <a:r>
              <a:rPr lang="en-US" b="1" u="sng" dirty="0" smtClean="0"/>
              <a:t>Submersibles </a:t>
            </a:r>
            <a:r>
              <a:rPr lang="en-US" dirty="0" smtClean="0"/>
              <a:t>– </a:t>
            </a:r>
          </a:p>
          <a:p>
            <a:pPr lvl="1"/>
            <a:r>
              <a:rPr lang="en-US" dirty="0" smtClean="0"/>
              <a:t>view and collect samples of ocean floor and ocean life</a:t>
            </a:r>
          </a:p>
          <a:p>
            <a:pPr lvl="1"/>
            <a:r>
              <a:rPr lang="en-US" dirty="0" smtClean="0"/>
              <a:t>designed to withstand tremendous pressures </a:t>
            </a:r>
          </a:p>
          <a:p>
            <a:pPr lvl="1"/>
            <a:r>
              <a:rPr lang="en-US" dirty="0" smtClean="0"/>
              <a:t>Remote controlled or human occupied</a:t>
            </a:r>
          </a:p>
          <a:p>
            <a:pPr lvl="1"/>
            <a:r>
              <a:rPr lang="en-US" dirty="0" smtClean="0"/>
              <a:t>Robots</a:t>
            </a:r>
          </a:p>
          <a:p>
            <a:r>
              <a:rPr lang="en-US" b="1" u="sng" dirty="0" smtClean="0"/>
              <a:t>Satellite Technology</a:t>
            </a:r>
            <a:r>
              <a:rPr lang="en-US" u="sng" dirty="0" smtClean="0"/>
              <a:t> </a:t>
            </a:r>
            <a:r>
              <a:rPr lang="en-US" dirty="0" smtClean="0"/>
              <a:t>– </a:t>
            </a:r>
          </a:p>
          <a:p>
            <a:pPr lvl="1"/>
            <a:r>
              <a:rPr lang="en-US" dirty="0" smtClean="0"/>
              <a:t>Photographs, ocean temperatures; ocean color; phytoplankton,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Ocean Exploration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http://www.ck12.org/book/CK-12-Earth-Science-For-Middle-School/r5/section/14.0/MS-Earth%25E2%2580%2599s-Atmosphere-%253A%253Arev%253A%253A-1-%253A%253Aof%253A%253A-Earth-Science-For-Middle-School/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Many of the images used were taken from: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8534400" cy="248107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average salinity of seawater is </a:t>
            </a:r>
            <a:r>
              <a:rPr lang="en-US" u="sng" dirty="0" smtClean="0"/>
              <a:t>35 parts per thousand (</a:t>
            </a:r>
            <a:r>
              <a:rPr lang="en-US" u="sng" dirty="0" err="1" smtClean="0"/>
              <a:t>ppt</a:t>
            </a:r>
            <a:r>
              <a:rPr lang="en-US" u="sng" dirty="0" smtClean="0"/>
              <a:t>)</a:t>
            </a:r>
            <a:r>
              <a:rPr lang="en-US" dirty="0" smtClean="0"/>
              <a:t>.</a:t>
            </a:r>
          </a:p>
          <a:p>
            <a:r>
              <a:rPr lang="en-US" dirty="0" smtClean="0"/>
              <a:t>Evaporation and freezing sea ice increases salinity.</a:t>
            </a:r>
          </a:p>
          <a:p>
            <a:r>
              <a:rPr lang="en-US" dirty="0" smtClean="0"/>
              <a:t>Rainfall, run-off from land and melting sea ice decreases salinity.</a:t>
            </a:r>
          </a:p>
          <a:p>
            <a:r>
              <a:rPr lang="en-US" dirty="0" smtClean="0"/>
              <a:t>Salinity is lower in coastal waters, polar seas and near the mouths of large rivers.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the Ocean Salty?</a:t>
            </a:r>
            <a:endParaRPr lang="en-US" dirty="0"/>
          </a:p>
        </p:txBody>
      </p:sp>
      <p:pic>
        <p:nvPicPr>
          <p:cNvPr id="136194" name="Picture 2" descr="http://www.sciencelearn.org.nz/var/sciencelearn/storage/images/contexts/the-ocean-in-action/sci-media/images/map-of-ocean-salinity/245815-1-eng-NZ/Map-of-ocean-salin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1900" y="3810001"/>
            <a:ext cx="520065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Cold water holds more gas then warm water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Lower salinity water holds more gases then higher salinity water.</a:t>
            </a:r>
          </a:p>
          <a:p>
            <a:r>
              <a:rPr lang="en-US" dirty="0" smtClean="0"/>
              <a:t>Deep water holds more gas then shallow water.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Dissolved Gases in the Ocean</a:t>
            </a:r>
            <a:endParaRPr lang="en-US" dirty="0"/>
          </a:p>
        </p:txBody>
      </p:sp>
      <p:pic>
        <p:nvPicPr>
          <p:cNvPr id="125954" name="Picture 2" descr="http://eesc.columbia.edu/courses/ees/slides/climate/gas_exc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439398"/>
            <a:ext cx="4038600" cy="3418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Waves at the ocean surface release gases from the water into the air.</a:t>
            </a:r>
          </a:p>
          <a:p>
            <a:endParaRPr lang="en-US" dirty="0" smtClean="0"/>
          </a:p>
          <a:p>
            <a:r>
              <a:rPr lang="en-US" u="sng" dirty="0" smtClean="0"/>
              <a:t>Phytoplankton use CO</a:t>
            </a:r>
            <a:r>
              <a:rPr lang="en-US" u="sng" baseline="-25000" dirty="0" smtClean="0"/>
              <a:t>2</a:t>
            </a:r>
            <a:r>
              <a:rPr lang="en-US" u="sng" dirty="0" smtClean="0"/>
              <a:t> to photosynthesize and release O</a:t>
            </a:r>
            <a:r>
              <a:rPr lang="en-US" u="sng" baseline="-25000" dirty="0" smtClean="0"/>
              <a:t>2</a:t>
            </a:r>
            <a:r>
              <a:rPr lang="en-US" u="sng" dirty="0" smtClean="0"/>
              <a:t> into the water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 O</a:t>
            </a:r>
            <a:r>
              <a:rPr lang="en-US" baseline="-25000" dirty="0" smtClean="0"/>
              <a:t>2</a:t>
            </a:r>
            <a:r>
              <a:rPr lang="en-US" dirty="0" smtClean="0"/>
              <a:t> is used by ocean animals.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Dissolved Gases in the Ocean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H</a:t>
            </a:r>
            <a:r>
              <a:rPr lang="en-US" u="sng" baseline="-25000" dirty="0" smtClean="0"/>
              <a:t>2</a:t>
            </a:r>
            <a:r>
              <a:rPr lang="en-US" u="sng" dirty="0" smtClean="0"/>
              <a:t>O reacts with CO</a:t>
            </a:r>
            <a:r>
              <a:rPr lang="en-US" u="sng" baseline="-25000" dirty="0" smtClean="0"/>
              <a:t>2</a:t>
            </a:r>
            <a:r>
              <a:rPr lang="en-US" u="sng" dirty="0" smtClean="0"/>
              <a:t> and creates compounds </a:t>
            </a:r>
            <a:r>
              <a:rPr lang="en-US" dirty="0" smtClean="0"/>
              <a:t>animals use to make shells (carbonic acid and bicarbonates). </a:t>
            </a:r>
          </a:p>
          <a:p>
            <a:r>
              <a:rPr lang="en-US" dirty="0" smtClean="0"/>
              <a:t>This traps CO</a:t>
            </a:r>
            <a:r>
              <a:rPr lang="en-US" baseline="-25000" dirty="0" smtClean="0"/>
              <a:t>2</a:t>
            </a:r>
            <a:r>
              <a:rPr lang="en-US" dirty="0" smtClean="0"/>
              <a:t> in the ocean.</a:t>
            </a:r>
          </a:p>
          <a:p>
            <a:r>
              <a:rPr lang="en-US" u="sng" dirty="0" smtClean="0"/>
              <a:t>Coral and shell fish use these chemicals to make their skeletons and shells. </a:t>
            </a:r>
          </a:p>
          <a:p>
            <a:r>
              <a:rPr lang="en-US" b="1" u="sng" dirty="0" smtClean="0"/>
              <a:t>Ocean acidification</a:t>
            </a:r>
            <a:r>
              <a:rPr lang="en-US" b="1" dirty="0" smtClean="0"/>
              <a:t>: </a:t>
            </a:r>
            <a:r>
              <a:rPr lang="en-US" dirty="0" smtClean="0"/>
              <a:t>As </a:t>
            </a:r>
            <a:r>
              <a:rPr lang="en-US" dirty="0" smtClean="0"/>
              <a:t>atmospheric CO</a:t>
            </a:r>
            <a:r>
              <a:rPr lang="en-US" baseline="-25000" dirty="0" smtClean="0"/>
              <a:t>2</a:t>
            </a:r>
            <a:r>
              <a:rPr lang="en-US" dirty="0" smtClean="0"/>
              <a:t> rises, CO</a:t>
            </a:r>
            <a:r>
              <a:rPr lang="en-US" baseline="-25000" dirty="0" smtClean="0"/>
              <a:t>2</a:t>
            </a:r>
            <a:r>
              <a:rPr lang="en-US" dirty="0" smtClean="0"/>
              <a:t>  rises in the ocean, causing ocean water pH to drop. </a:t>
            </a:r>
          </a:p>
          <a:p>
            <a:r>
              <a:rPr lang="en-US" dirty="0" smtClean="0"/>
              <a:t>Ocean </a:t>
            </a:r>
            <a:r>
              <a:rPr lang="en-US" dirty="0" smtClean="0"/>
              <a:t>acidification is a threat to many species.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Dioxide and the Ocean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oceans are </a:t>
            </a:r>
            <a:r>
              <a:rPr lang="en-US" u="sng" dirty="0" smtClean="0"/>
              <a:t>an important part of the world’s climate</a:t>
            </a:r>
            <a:r>
              <a:rPr lang="en-US" dirty="0" smtClean="0"/>
              <a:t> because they collect, mix and </a:t>
            </a:r>
            <a:r>
              <a:rPr lang="en-US" u="sng" dirty="0" smtClean="0"/>
              <a:t>store water, heat and carbon dioxide. </a:t>
            </a:r>
          </a:p>
          <a:p>
            <a:r>
              <a:rPr lang="en-US" dirty="0" smtClean="0"/>
              <a:t>The oceans are the largest </a:t>
            </a:r>
            <a:r>
              <a:rPr lang="en-US" b="1" u="sng" dirty="0" smtClean="0"/>
              <a:t>reservoir</a:t>
            </a:r>
            <a:r>
              <a:rPr lang="en-US" dirty="0" smtClean="0"/>
              <a:t> </a:t>
            </a:r>
            <a:r>
              <a:rPr lang="en-US" u="sng" dirty="0" smtClean="0"/>
              <a:t>(a place where something is stored)</a:t>
            </a:r>
            <a:r>
              <a:rPr lang="en-US" dirty="0" smtClean="0"/>
              <a:t> </a:t>
            </a:r>
            <a:r>
              <a:rPr lang="en-US" dirty="0" smtClean="0"/>
              <a:t>of heat and water on Earth’s surface. </a:t>
            </a:r>
          </a:p>
          <a:p>
            <a:r>
              <a:rPr lang="en-US" dirty="0" smtClean="0"/>
              <a:t>The oceans hold and circulate more water, heat and carbon dioxide than the atmosphere. </a:t>
            </a:r>
          </a:p>
          <a:p>
            <a:r>
              <a:rPr lang="en-US" dirty="0" smtClean="0"/>
              <a:t>The ocean and atmosphere form weather patterns such </a:t>
            </a:r>
            <a:r>
              <a:rPr lang="en-US" dirty="0" smtClean="0"/>
              <a:t>as: </a:t>
            </a:r>
            <a:r>
              <a:rPr lang="en-US" b="1" u="sng" dirty="0" smtClean="0"/>
              <a:t>El Nino</a:t>
            </a:r>
            <a:endParaRPr lang="en-US" b="1" u="sng" dirty="0" smtClean="0"/>
          </a:p>
          <a:p>
            <a:pPr>
              <a:buNone/>
            </a:pPr>
            <a:r>
              <a:rPr lang="en-US" sz="2600" dirty="0" smtClean="0"/>
              <a:t>     </a:t>
            </a:r>
          </a:p>
          <a:p>
            <a:pPr lvl="2">
              <a:buNone/>
            </a:pPr>
            <a:endParaRPr lang="en-US" sz="26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Oceans and World Climate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An </a:t>
            </a:r>
            <a:r>
              <a:rPr lang="en-US" u="sng" dirty="0" smtClean="0"/>
              <a:t>abnormal climate event </a:t>
            </a:r>
            <a:r>
              <a:rPr lang="en-US" dirty="0" smtClean="0"/>
              <a:t>occurring every 2 to 7 yrs </a:t>
            </a:r>
            <a:r>
              <a:rPr lang="en-US" u="sng" dirty="0" smtClean="0"/>
              <a:t>in the Pacific Ocean</a:t>
            </a:r>
            <a:r>
              <a:rPr lang="en-US" dirty="0" smtClean="0"/>
              <a:t>. </a:t>
            </a:r>
          </a:p>
          <a:p>
            <a:pPr lvl="0"/>
            <a:r>
              <a:rPr lang="en-US" dirty="0" smtClean="0"/>
              <a:t>Due to unusual patterns of winds in the West Pacific ( </a:t>
            </a:r>
            <a:r>
              <a:rPr lang="en-US" u="sng" dirty="0" smtClean="0"/>
              <a:t>a vast sheet of warm water moves toward South </a:t>
            </a:r>
            <a:r>
              <a:rPr lang="en-US" u="sng" dirty="0" smtClean="0"/>
              <a:t>America)</a:t>
            </a:r>
            <a:endParaRPr lang="en-US" u="sng" dirty="0" smtClean="0"/>
          </a:p>
          <a:p>
            <a:pPr lvl="0"/>
            <a:r>
              <a:rPr lang="en-US" dirty="0" smtClean="0"/>
              <a:t>Can last 1 to 2 yrs</a:t>
            </a:r>
          </a:p>
          <a:p>
            <a:pPr lvl="0"/>
            <a:r>
              <a:rPr lang="en-US" u="sng" dirty="0" smtClean="0"/>
              <a:t>Prevents </a:t>
            </a:r>
            <a:r>
              <a:rPr lang="en-US" u="sng" dirty="0" err="1" smtClean="0"/>
              <a:t>upwellings</a:t>
            </a:r>
            <a:r>
              <a:rPr lang="en-US" dirty="0" smtClean="0"/>
              <a:t>, </a:t>
            </a:r>
            <a:r>
              <a:rPr lang="en-US" dirty="0" smtClean="0"/>
              <a:t>so </a:t>
            </a:r>
            <a:r>
              <a:rPr lang="en-US" dirty="0" smtClean="0"/>
              <a:t>fish and birds die</a:t>
            </a:r>
          </a:p>
          <a:p>
            <a:pPr lvl="0"/>
            <a:r>
              <a:rPr lang="en-US" dirty="0" smtClean="0"/>
              <a:t>Affects the climate in North and South America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b="0" dirty="0" smtClean="0"/>
              <a:t>El Nino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621</TotalTime>
  <Words>1745</Words>
  <Application>Microsoft Office PowerPoint</Application>
  <PresentationFormat>On-screen Show (4:3)</PresentationFormat>
  <Paragraphs>221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Concourse</vt:lpstr>
      <vt:lpstr>Slide 1</vt:lpstr>
      <vt:lpstr>Importance of Oceans</vt:lpstr>
      <vt:lpstr>Why is the Ocean Salty?</vt:lpstr>
      <vt:lpstr>Why is the Ocean Salty?</vt:lpstr>
      <vt:lpstr>Dissolved Gases in the Ocean</vt:lpstr>
      <vt:lpstr>Dissolved Gases in the Ocean</vt:lpstr>
      <vt:lpstr>Carbon Dioxide and the Ocean</vt:lpstr>
      <vt:lpstr>Oceans and World Climate</vt:lpstr>
      <vt:lpstr>El Nino </vt:lpstr>
      <vt:lpstr>Oceans and Climate</vt:lpstr>
      <vt:lpstr>Oceans and Temperature</vt:lpstr>
      <vt:lpstr>Ocean Currents</vt:lpstr>
      <vt:lpstr>Surface Currents</vt:lpstr>
      <vt:lpstr>How Surface Currents Affect Climate</vt:lpstr>
      <vt:lpstr>Deep Currents</vt:lpstr>
      <vt:lpstr>Upwellings</vt:lpstr>
      <vt:lpstr>Upwelling and Biodiversity</vt:lpstr>
      <vt:lpstr>Estuaries</vt:lpstr>
      <vt:lpstr>Importance of Estuaries</vt:lpstr>
      <vt:lpstr>Pamlico Sound</vt:lpstr>
      <vt:lpstr>Importance of Estuaries</vt:lpstr>
      <vt:lpstr>Estuary Ecosystems</vt:lpstr>
      <vt:lpstr>Threats to Estuaries</vt:lpstr>
      <vt:lpstr>Marine Ecosystems</vt:lpstr>
      <vt:lpstr>Slide 25</vt:lpstr>
      <vt:lpstr>Ocean Zones: Vertical Zonation Patterns </vt:lpstr>
      <vt:lpstr>Ocean Organisms</vt:lpstr>
      <vt:lpstr>Examples of Plankton and Benthos  </vt:lpstr>
      <vt:lpstr>Food Chains and Food Webs</vt:lpstr>
      <vt:lpstr>Simple Ocean Food Chain</vt:lpstr>
      <vt:lpstr>Ocean  Life</vt:lpstr>
      <vt:lpstr>Deep Ocean Ecosystem: Hydrothermal Vents</vt:lpstr>
      <vt:lpstr>Ocean Resources</vt:lpstr>
      <vt:lpstr>Energy Resources from the Ocean</vt:lpstr>
      <vt:lpstr>Ocean Exploration</vt:lpstr>
      <vt:lpstr>Many of the images used were taken from: 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Oceans</dc:title>
  <dc:creator>WCPSS</dc:creator>
  <cp:lastModifiedBy>Gale</cp:lastModifiedBy>
  <cp:revision>66</cp:revision>
  <dcterms:created xsi:type="dcterms:W3CDTF">2013-02-07T14:47:44Z</dcterms:created>
  <dcterms:modified xsi:type="dcterms:W3CDTF">2013-03-03T17:20:05Z</dcterms:modified>
</cp:coreProperties>
</file>